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317" r:id="rId2"/>
    <p:sldId id="257" r:id="rId3"/>
    <p:sldId id="258" r:id="rId4"/>
    <p:sldId id="263" r:id="rId5"/>
    <p:sldId id="259" r:id="rId6"/>
    <p:sldId id="260" r:id="rId7"/>
    <p:sldId id="262" r:id="rId8"/>
    <p:sldId id="261" r:id="rId9"/>
  </p:sldIdLst>
  <p:sldSz cx="12192000" cy="6858000"/>
  <p:notesSz cx="7102475" cy="102330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4266" autoAdjust="0"/>
  </p:normalViewPr>
  <p:slideViewPr>
    <p:cSldViewPr snapToGrid="0">
      <p:cViewPr varScale="1">
        <p:scale>
          <a:sx n="62" d="100"/>
          <a:sy n="62" d="100"/>
        </p:scale>
        <p:origin x="1440" y="48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18998E-4C99-4CD7-9E1E-32F773982C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12DF-736E-F24D-FDD6-6D091A7CE8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A386A379-12AC-4873-8CED-796634041637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80B60F-FB56-A403-CA43-D04AF2F4058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9CD4C0-F1F7-1E45-6A69-B550586A686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fld id="{61C08E4A-6416-44BA-AF47-58A19ECEEE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828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2C5D5670-AAE2-4654-9793-0B0C5E3F06FD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7275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7" tIns="49528" rIns="99057" bIns="4952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924643"/>
            <a:ext cx="5681980" cy="4029254"/>
          </a:xfrm>
          <a:prstGeom prst="rect">
            <a:avLst/>
          </a:prstGeom>
        </p:spPr>
        <p:txBody>
          <a:bodyPr vert="horz" lIns="99057" tIns="49528" rIns="99057" bIns="4952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fld id="{1334C825-0FA5-4185-BE09-49645BE37A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405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71464" indent="-371464" algn="just">
              <a:lnSpc>
                <a:spcPct val="107000"/>
              </a:lnSpc>
              <a:spcAft>
                <a:spcPts val="867"/>
              </a:spcAft>
              <a:buFont typeface="Arial" panose="020B0604020202020204" pitchFamily="34" charset="0"/>
              <a:buChar char="•"/>
              <a:tabLst>
                <a:tab pos="495285" algn="l"/>
              </a:tabLst>
            </a:pPr>
            <a:endParaRPr lang="en-GB" sz="1900" kern="100" dirty="0">
              <a:latin typeface="Open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4C825-0FA5-4185-BE09-49645BE37AB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752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4C825-0FA5-4185-BE09-49645BE37AB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48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4C825-0FA5-4185-BE09-49645BE37AB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614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32" indent="-185732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4C825-0FA5-4185-BE09-49645BE37AB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670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32" indent="-185732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4C825-0FA5-4185-BE09-49645BE37AB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275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4C825-0FA5-4185-BE09-49645BE37AB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10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4C825-0FA5-4185-BE09-49645BE37AB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693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224;g24f4eefcc81_0_258">
            <a:extLst>
              <a:ext uri="{FF2B5EF4-FFF2-40B4-BE49-F238E27FC236}">
                <a16:creationId xmlns:a16="http://schemas.microsoft.com/office/drawing/2014/main" id="{CEE518BE-D212-81F1-6FEA-DD440086FFD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72358" y="5784209"/>
            <a:ext cx="3703194" cy="58896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5;g24f4eefcc81_0_258">
            <a:extLst>
              <a:ext uri="{FF2B5EF4-FFF2-40B4-BE49-F238E27FC236}">
                <a16:creationId xmlns:a16="http://schemas.microsoft.com/office/drawing/2014/main" id="{0ADC0020-5403-F9C0-7E66-17FB1707FCFD}"/>
              </a:ext>
            </a:extLst>
          </p:cNvPr>
          <p:cNvSpPr/>
          <p:nvPr userDrawn="1"/>
        </p:nvSpPr>
        <p:spPr>
          <a:xfrm>
            <a:off x="872350" y="2383250"/>
            <a:ext cx="92700" cy="1387200"/>
          </a:xfrm>
          <a:prstGeom prst="rect">
            <a:avLst/>
          </a:prstGeom>
          <a:solidFill>
            <a:srgbClr val="BDD9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26;g24f4eefcc81_0_258">
            <a:extLst>
              <a:ext uri="{FF2B5EF4-FFF2-40B4-BE49-F238E27FC236}">
                <a16:creationId xmlns:a16="http://schemas.microsoft.com/office/drawing/2014/main" id="{EFACD050-5AEB-8A4C-AAEA-F52293A30672}"/>
              </a:ext>
            </a:extLst>
          </p:cNvPr>
          <p:cNvSpPr/>
          <p:nvPr userDrawn="1"/>
        </p:nvSpPr>
        <p:spPr>
          <a:xfrm rot="10800000">
            <a:off x="9062225" y="50"/>
            <a:ext cx="4180800" cy="6858000"/>
          </a:xfrm>
          <a:prstGeom prst="parallelogram">
            <a:avLst>
              <a:gd name="adj" fmla="val 60491"/>
            </a:avLst>
          </a:prstGeom>
          <a:solidFill>
            <a:srgbClr val="BDD91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7;g24f4eefcc81_0_258">
            <a:extLst>
              <a:ext uri="{FF2B5EF4-FFF2-40B4-BE49-F238E27FC236}">
                <a16:creationId xmlns:a16="http://schemas.microsoft.com/office/drawing/2014/main" id="{12017642-6E69-1EA3-A7B3-231BB705A7AB}"/>
              </a:ext>
            </a:extLst>
          </p:cNvPr>
          <p:cNvSpPr/>
          <p:nvPr userDrawn="1"/>
        </p:nvSpPr>
        <p:spPr>
          <a:xfrm rot="10800000">
            <a:off x="9216450" y="50"/>
            <a:ext cx="4180800" cy="6858000"/>
          </a:xfrm>
          <a:prstGeom prst="parallelogram">
            <a:avLst>
              <a:gd name="adj" fmla="val 60491"/>
            </a:avLst>
          </a:prstGeom>
          <a:solidFill>
            <a:srgbClr val="47BD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8;g24f4eefcc81_0_258">
            <a:extLst>
              <a:ext uri="{FF2B5EF4-FFF2-40B4-BE49-F238E27FC236}">
                <a16:creationId xmlns:a16="http://schemas.microsoft.com/office/drawing/2014/main" id="{23B76177-FCC1-347E-1248-36F3F6C21C77}"/>
              </a:ext>
            </a:extLst>
          </p:cNvPr>
          <p:cNvSpPr/>
          <p:nvPr userDrawn="1"/>
        </p:nvSpPr>
        <p:spPr>
          <a:xfrm flipH="1">
            <a:off x="9666299" y="150"/>
            <a:ext cx="2525700" cy="6858000"/>
          </a:xfrm>
          <a:prstGeom prst="rtTriangle">
            <a:avLst/>
          </a:prstGeom>
          <a:solidFill>
            <a:srgbClr val="1E35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4573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329;g24f4eefcc81_0_431">
            <a:extLst>
              <a:ext uri="{FF2B5EF4-FFF2-40B4-BE49-F238E27FC236}">
                <a16:creationId xmlns:a16="http://schemas.microsoft.com/office/drawing/2014/main" id="{5FA0B8CB-DE57-BE2D-7354-B93F7AB0E000}"/>
              </a:ext>
            </a:extLst>
          </p:cNvPr>
          <p:cNvSpPr txBox="1"/>
          <p:nvPr userDrawn="1"/>
        </p:nvSpPr>
        <p:spPr>
          <a:xfrm>
            <a:off x="371606" y="319075"/>
            <a:ext cx="82137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rgbClr val="1E3547"/>
                </a:solidFill>
                <a:latin typeface="Open Sans"/>
                <a:ea typeface="Open Sans"/>
                <a:cs typeface="Open Sans"/>
                <a:sym typeface="Open Sans"/>
              </a:rPr>
              <a:t>MEET THE TEAM</a:t>
            </a:r>
            <a:endParaRPr dirty="0">
              <a:solidFill>
                <a:srgbClr val="1E3547"/>
              </a:solidFill>
            </a:endParaRPr>
          </a:p>
        </p:txBody>
      </p:sp>
      <p:sp>
        <p:nvSpPr>
          <p:cNvPr id="29" name="Google Shape;330;g24f4eefcc81_0_431">
            <a:extLst>
              <a:ext uri="{FF2B5EF4-FFF2-40B4-BE49-F238E27FC236}">
                <a16:creationId xmlns:a16="http://schemas.microsoft.com/office/drawing/2014/main" id="{DC7A51FB-D090-1AFE-B1FE-45F6ECE2DB40}"/>
              </a:ext>
            </a:extLst>
          </p:cNvPr>
          <p:cNvSpPr/>
          <p:nvPr userDrawn="1"/>
        </p:nvSpPr>
        <p:spPr>
          <a:xfrm>
            <a:off x="0" y="-2150"/>
            <a:ext cx="92700" cy="6858000"/>
          </a:xfrm>
          <a:prstGeom prst="rect">
            <a:avLst/>
          </a:prstGeom>
          <a:solidFill>
            <a:srgbClr val="47BD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31;g24f4eefcc81_0_431">
            <a:extLst>
              <a:ext uri="{FF2B5EF4-FFF2-40B4-BE49-F238E27FC236}">
                <a16:creationId xmlns:a16="http://schemas.microsoft.com/office/drawing/2014/main" id="{11FC3D8F-D7FD-AF84-9C2C-9754F2CB41E0}"/>
              </a:ext>
            </a:extLst>
          </p:cNvPr>
          <p:cNvSpPr/>
          <p:nvPr userDrawn="1"/>
        </p:nvSpPr>
        <p:spPr>
          <a:xfrm>
            <a:off x="92700" y="-2150"/>
            <a:ext cx="92700" cy="1828800"/>
          </a:xfrm>
          <a:prstGeom prst="rect">
            <a:avLst/>
          </a:prstGeom>
          <a:solidFill>
            <a:srgbClr val="BDD9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" name="Google Shape;332;g24f4eefcc81_0_431">
            <a:extLst>
              <a:ext uri="{FF2B5EF4-FFF2-40B4-BE49-F238E27FC236}">
                <a16:creationId xmlns:a16="http://schemas.microsoft.com/office/drawing/2014/main" id="{768B284B-087D-4273-F4D9-EF82850CE77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14329" y="6411173"/>
            <a:ext cx="1829825" cy="2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33;g24f4eefcc81_0_431">
            <a:extLst>
              <a:ext uri="{FF2B5EF4-FFF2-40B4-BE49-F238E27FC236}">
                <a16:creationId xmlns:a16="http://schemas.microsoft.com/office/drawing/2014/main" id="{4225DC4D-F741-3039-2A34-BB48A24316D2}"/>
              </a:ext>
            </a:extLst>
          </p:cNvPr>
          <p:cNvSpPr/>
          <p:nvPr userDrawn="1"/>
        </p:nvSpPr>
        <p:spPr>
          <a:xfrm rot="10800000">
            <a:off x="10949465" y="3382333"/>
            <a:ext cx="2118600" cy="3475800"/>
          </a:xfrm>
          <a:prstGeom prst="parallelogram">
            <a:avLst>
              <a:gd name="adj" fmla="val 60491"/>
            </a:avLst>
          </a:prstGeom>
          <a:solidFill>
            <a:srgbClr val="BDD91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4;g24f4eefcc81_0_431">
            <a:extLst>
              <a:ext uri="{FF2B5EF4-FFF2-40B4-BE49-F238E27FC236}">
                <a16:creationId xmlns:a16="http://schemas.microsoft.com/office/drawing/2014/main" id="{535A8C93-003F-67C1-AEE4-29ED099EB72F}"/>
              </a:ext>
            </a:extLst>
          </p:cNvPr>
          <p:cNvSpPr/>
          <p:nvPr userDrawn="1"/>
        </p:nvSpPr>
        <p:spPr>
          <a:xfrm rot="10800000">
            <a:off x="11027626" y="3382333"/>
            <a:ext cx="2118600" cy="3475800"/>
          </a:xfrm>
          <a:prstGeom prst="parallelogram">
            <a:avLst>
              <a:gd name="adj" fmla="val 60491"/>
            </a:avLst>
          </a:prstGeom>
          <a:solidFill>
            <a:srgbClr val="47BD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35;g24f4eefcc81_0_431">
            <a:extLst>
              <a:ext uri="{FF2B5EF4-FFF2-40B4-BE49-F238E27FC236}">
                <a16:creationId xmlns:a16="http://schemas.microsoft.com/office/drawing/2014/main" id="{92D3F60C-1F74-DAF9-05FB-145DB4DC395B}"/>
              </a:ext>
            </a:extLst>
          </p:cNvPr>
          <p:cNvSpPr/>
          <p:nvPr userDrawn="1"/>
        </p:nvSpPr>
        <p:spPr>
          <a:xfrm flipH="1">
            <a:off x="11255606" y="3382555"/>
            <a:ext cx="1279800" cy="3475800"/>
          </a:xfrm>
          <a:prstGeom prst="rtTriangle">
            <a:avLst/>
          </a:prstGeom>
          <a:solidFill>
            <a:srgbClr val="1E35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9664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15;g24f4eefcc81_0_63">
            <a:extLst>
              <a:ext uri="{FF2B5EF4-FFF2-40B4-BE49-F238E27FC236}">
                <a16:creationId xmlns:a16="http://schemas.microsoft.com/office/drawing/2014/main" id="{EC0D56B5-3D72-F4B3-E192-E674773AD82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80600" y="6433726"/>
            <a:ext cx="2031600" cy="3231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16;g24f4eefcc81_0_63">
            <a:extLst>
              <a:ext uri="{FF2B5EF4-FFF2-40B4-BE49-F238E27FC236}">
                <a16:creationId xmlns:a16="http://schemas.microsoft.com/office/drawing/2014/main" id="{502AD27E-5AB4-04F2-3D8F-C6A55DD4D616}"/>
              </a:ext>
            </a:extLst>
          </p:cNvPr>
          <p:cNvSpPr/>
          <p:nvPr userDrawn="1"/>
        </p:nvSpPr>
        <p:spPr>
          <a:xfrm>
            <a:off x="7690825" y="-75"/>
            <a:ext cx="4501200" cy="6858000"/>
          </a:xfrm>
          <a:prstGeom prst="rect">
            <a:avLst/>
          </a:prstGeom>
          <a:solidFill>
            <a:srgbClr val="1E35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117;g24f4eefcc81_0_63">
            <a:extLst>
              <a:ext uri="{FF2B5EF4-FFF2-40B4-BE49-F238E27FC236}">
                <a16:creationId xmlns:a16="http://schemas.microsoft.com/office/drawing/2014/main" id="{04827875-4613-3FA5-D607-65E3BC4038C7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" y="-68"/>
            <a:ext cx="12191992" cy="18441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18;g24f4eefcc81_0_63">
            <a:extLst>
              <a:ext uri="{FF2B5EF4-FFF2-40B4-BE49-F238E27FC236}">
                <a16:creationId xmlns:a16="http://schemas.microsoft.com/office/drawing/2014/main" id="{E72B0637-1676-4732-829D-8E61308C7D5E}"/>
              </a:ext>
            </a:extLst>
          </p:cNvPr>
          <p:cNvSpPr/>
          <p:nvPr userDrawn="1"/>
        </p:nvSpPr>
        <p:spPr>
          <a:xfrm>
            <a:off x="5340250" y="876925"/>
            <a:ext cx="4991700" cy="5092800"/>
          </a:xfrm>
          <a:prstGeom prst="rect">
            <a:avLst/>
          </a:prstGeom>
          <a:solidFill>
            <a:srgbClr val="BDD9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oogle Shape;119;g24f4eefcc81_0_63">
            <a:extLst>
              <a:ext uri="{FF2B5EF4-FFF2-40B4-BE49-F238E27FC236}">
                <a16:creationId xmlns:a16="http://schemas.microsoft.com/office/drawing/2014/main" id="{D8B573C6-FE0B-DF94-5BE4-34CB13A33FE8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 t="31295"/>
          <a:stretch/>
        </p:blipFill>
        <p:spPr>
          <a:xfrm>
            <a:off x="6220225" y="876925"/>
            <a:ext cx="4111725" cy="4238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Google Shape;123;g24f4eefcc81_0_63">
            <a:extLst>
              <a:ext uri="{FF2B5EF4-FFF2-40B4-BE49-F238E27FC236}">
                <a16:creationId xmlns:a16="http://schemas.microsoft.com/office/drawing/2014/main" id="{A43DBA81-3C5A-5663-422C-93CE31AA9D36}"/>
              </a:ext>
            </a:extLst>
          </p:cNvPr>
          <p:cNvCxnSpPr/>
          <p:nvPr userDrawn="1"/>
        </p:nvCxnSpPr>
        <p:spPr>
          <a:xfrm>
            <a:off x="6385800" y="4845575"/>
            <a:ext cx="5823600" cy="0"/>
          </a:xfrm>
          <a:prstGeom prst="straightConnector1">
            <a:avLst/>
          </a:prstGeom>
          <a:noFill/>
          <a:ln w="19050" cap="flat" cmpd="sng">
            <a:solidFill>
              <a:srgbClr val="BDD91A"/>
            </a:solidFill>
            <a:prstDash val="dot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555790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8;g24f4eefcc81_0_147">
            <a:extLst>
              <a:ext uri="{FF2B5EF4-FFF2-40B4-BE49-F238E27FC236}">
                <a16:creationId xmlns:a16="http://schemas.microsoft.com/office/drawing/2014/main" id="{77CBD4F5-908C-056A-5110-DCE4A13DF09D}"/>
              </a:ext>
            </a:extLst>
          </p:cNvPr>
          <p:cNvSpPr/>
          <p:nvPr userDrawn="1"/>
        </p:nvSpPr>
        <p:spPr>
          <a:xfrm>
            <a:off x="0" y="6307100"/>
            <a:ext cx="12192000" cy="550800"/>
          </a:xfrm>
          <a:prstGeom prst="rect">
            <a:avLst/>
          </a:prstGeom>
          <a:solidFill>
            <a:srgbClr val="1E35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129;g24f4eefcc81_0_147">
            <a:extLst>
              <a:ext uri="{FF2B5EF4-FFF2-40B4-BE49-F238E27FC236}">
                <a16:creationId xmlns:a16="http://schemas.microsoft.com/office/drawing/2014/main" id="{1384C031-BADE-FE5B-FDEA-62FE07385D2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80600" y="6433726"/>
            <a:ext cx="2031600" cy="3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4;g24f4eefcc81_0_147">
            <a:extLst>
              <a:ext uri="{FF2B5EF4-FFF2-40B4-BE49-F238E27FC236}">
                <a16:creationId xmlns:a16="http://schemas.microsoft.com/office/drawing/2014/main" id="{A05E9FC3-420D-D6DE-A0AF-31A3662A63C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" y="-68"/>
            <a:ext cx="12191992" cy="184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3895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39;g24f4eefcc81_0_161">
            <a:extLst>
              <a:ext uri="{FF2B5EF4-FFF2-40B4-BE49-F238E27FC236}">
                <a16:creationId xmlns:a16="http://schemas.microsoft.com/office/drawing/2014/main" id="{2D965DB7-3D2B-1255-0D2F-B74739050C09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51435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40;g24f4eefcc81_0_161">
            <a:extLst>
              <a:ext uri="{FF2B5EF4-FFF2-40B4-BE49-F238E27FC236}">
                <a16:creationId xmlns:a16="http://schemas.microsoft.com/office/drawing/2014/main" id="{C50CAC38-71AD-FE39-06D0-7156ADD74A63}"/>
              </a:ext>
            </a:extLst>
          </p:cNvPr>
          <p:cNvSpPr/>
          <p:nvPr userDrawn="1"/>
        </p:nvSpPr>
        <p:spPr>
          <a:xfrm>
            <a:off x="3838075" y="1506500"/>
            <a:ext cx="3080400" cy="3654000"/>
          </a:xfrm>
          <a:prstGeom prst="rect">
            <a:avLst/>
          </a:prstGeom>
          <a:solidFill>
            <a:srgbClr val="BDD9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43;g24f4eefcc81_0_161">
            <a:extLst>
              <a:ext uri="{FF2B5EF4-FFF2-40B4-BE49-F238E27FC236}">
                <a16:creationId xmlns:a16="http://schemas.microsoft.com/office/drawing/2014/main" id="{D33704DF-8B6B-572F-665C-ACEF4F1AD673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8072" y="1843900"/>
            <a:ext cx="2652626" cy="33165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Google Shape;144;g24f4eefcc81_0_161">
            <a:extLst>
              <a:ext uri="{FF2B5EF4-FFF2-40B4-BE49-F238E27FC236}">
                <a16:creationId xmlns:a16="http://schemas.microsoft.com/office/drawing/2014/main" id="{ADB300CA-5307-9C03-47F2-A3D7BB66658F}"/>
              </a:ext>
            </a:extLst>
          </p:cNvPr>
          <p:cNvCxnSpPr/>
          <p:nvPr userDrawn="1"/>
        </p:nvCxnSpPr>
        <p:spPr>
          <a:xfrm>
            <a:off x="0" y="2259875"/>
            <a:ext cx="6565800" cy="0"/>
          </a:xfrm>
          <a:prstGeom prst="straightConnector1">
            <a:avLst/>
          </a:prstGeom>
          <a:noFill/>
          <a:ln w="19050" cap="flat" cmpd="sng">
            <a:solidFill>
              <a:srgbClr val="BDD91A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13" name="Google Shape;147;g24f4eefcc81_0_161">
            <a:extLst>
              <a:ext uri="{FF2B5EF4-FFF2-40B4-BE49-F238E27FC236}">
                <a16:creationId xmlns:a16="http://schemas.microsoft.com/office/drawing/2014/main" id="{AE1863BB-F1AD-01F1-5210-0037CC13831D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" y="-68"/>
            <a:ext cx="12191992" cy="18441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28;g24f4eefcc81_0_147">
            <a:extLst>
              <a:ext uri="{FF2B5EF4-FFF2-40B4-BE49-F238E27FC236}">
                <a16:creationId xmlns:a16="http://schemas.microsoft.com/office/drawing/2014/main" id="{EEDCC223-4D13-DA59-4221-2FC0233A4FB5}"/>
              </a:ext>
            </a:extLst>
          </p:cNvPr>
          <p:cNvSpPr/>
          <p:nvPr userDrawn="1"/>
        </p:nvSpPr>
        <p:spPr>
          <a:xfrm>
            <a:off x="0" y="6307100"/>
            <a:ext cx="12192000" cy="550800"/>
          </a:xfrm>
          <a:prstGeom prst="rect">
            <a:avLst/>
          </a:prstGeom>
          <a:solidFill>
            <a:srgbClr val="1E35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Google Shape;129;g24f4eefcc81_0_147">
            <a:extLst>
              <a:ext uri="{FF2B5EF4-FFF2-40B4-BE49-F238E27FC236}">
                <a16:creationId xmlns:a16="http://schemas.microsoft.com/office/drawing/2014/main" id="{BAE85842-110E-A50E-3F4A-765A1C4C9DBB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180599" y="6440128"/>
            <a:ext cx="2031600" cy="323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407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52;g24f4eefcc81_0_234">
            <a:extLst>
              <a:ext uri="{FF2B5EF4-FFF2-40B4-BE49-F238E27FC236}">
                <a16:creationId xmlns:a16="http://schemas.microsoft.com/office/drawing/2014/main" id="{B6A7C096-E4FC-C498-DCD5-AECAC88603A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5895" r="10000"/>
          <a:stretch/>
        </p:blipFill>
        <p:spPr>
          <a:xfrm rot="-5400000">
            <a:off x="2674839" y="-2674837"/>
            <a:ext cx="6847723" cy="1219740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53;g24f4eefcc81_0_234">
            <a:extLst>
              <a:ext uri="{FF2B5EF4-FFF2-40B4-BE49-F238E27FC236}">
                <a16:creationId xmlns:a16="http://schemas.microsoft.com/office/drawing/2014/main" id="{C8018EDC-7E34-CCCD-A3D3-51A162164226}"/>
              </a:ext>
            </a:extLst>
          </p:cNvPr>
          <p:cNvSpPr/>
          <p:nvPr userDrawn="1"/>
        </p:nvSpPr>
        <p:spPr>
          <a:xfrm>
            <a:off x="8619125" y="1393375"/>
            <a:ext cx="3080400" cy="3654000"/>
          </a:xfrm>
          <a:prstGeom prst="rect">
            <a:avLst/>
          </a:prstGeom>
          <a:solidFill>
            <a:srgbClr val="BDD9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54;g24f4eefcc81_0_234">
            <a:extLst>
              <a:ext uri="{FF2B5EF4-FFF2-40B4-BE49-F238E27FC236}">
                <a16:creationId xmlns:a16="http://schemas.microsoft.com/office/drawing/2014/main" id="{9D91C63F-BABC-8A99-DC2F-6044456F94D6}"/>
              </a:ext>
            </a:extLst>
          </p:cNvPr>
          <p:cNvSpPr/>
          <p:nvPr userDrawn="1"/>
        </p:nvSpPr>
        <p:spPr>
          <a:xfrm>
            <a:off x="3838075" y="1627700"/>
            <a:ext cx="7636500" cy="3995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155;g24f4eefcc81_0_234">
            <a:extLst>
              <a:ext uri="{FF2B5EF4-FFF2-40B4-BE49-F238E27FC236}">
                <a16:creationId xmlns:a16="http://schemas.microsoft.com/office/drawing/2014/main" id="{2E3AA1F8-5184-0B33-2707-7100B1156C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80600" y="6433726"/>
            <a:ext cx="2031600" cy="323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Google Shape;156;g24f4eefcc81_0_234">
            <a:extLst>
              <a:ext uri="{FF2B5EF4-FFF2-40B4-BE49-F238E27FC236}">
                <a16:creationId xmlns:a16="http://schemas.microsoft.com/office/drawing/2014/main" id="{07CD78FF-0B54-2271-9D7B-36AA3C22CF4E}"/>
              </a:ext>
            </a:extLst>
          </p:cNvPr>
          <p:cNvCxnSpPr/>
          <p:nvPr userDrawn="1"/>
        </p:nvCxnSpPr>
        <p:spPr>
          <a:xfrm>
            <a:off x="0" y="4624700"/>
            <a:ext cx="6565800" cy="0"/>
          </a:xfrm>
          <a:prstGeom prst="straightConnector1">
            <a:avLst/>
          </a:prstGeom>
          <a:noFill/>
          <a:ln w="19050" cap="flat" cmpd="sng">
            <a:solidFill>
              <a:srgbClr val="BDD91A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17" name="Google Shape;159;g24f4eefcc81_0_234">
            <a:extLst>
              <a:ext uri="{FF2B5EF4-FFF2-40B4-BE49-F238E27FC236}">
                <a16:creationId xmlns:a16="http://schemas.microsoft.com/office/drawing/2014/main" id="{6D22F6B6-2141-C6C3-D780-A3EC6C73A0DA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" y="-68"/>
            <a:ext cx="12191992" cy="184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82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64;g24f4eefcc81_0_86">
            <a:extLst>
              <a:ext uri="{FF2B5EF4-FFF2-40B4-BE49-F238E27FC236}">
                <a16:creationId xmlns:a16="http://schemas.microsoft.com/office/drawing/2014/main" id="{CBDE240D-9659-B886-BB77-D3F82998726C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02494" y="0"/>
            <a:ext cx="1028951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65;g24f4eefcc81_0_86">
            <a:extLst>
              <a:ext uri="{FF2B5EF4-FFF2-40B4-BE49-F238E27FC236}">
                <a16:creationId xmlns:a16="http://schemas.microsoft.com/office/drawing/2014/main" id="{1CBEC888-CC3D-7D00-7E40-0979E9A9F98E}"/>
              </a:ext>
            </a:extLst>
          </p:cNvPr>
          <p:cNvSpPr/>
          <p:nvPr userDrawn="1"/>
        </p:nvSpPr>
        <p:spPr>
          <a:xfrm>
            <a:off x="0" y="-75"/>
            <a:ext cx="7330200" cy="6858000"/>
          </a:xfrm>
          <a:prstGeom prst="rect">
            <a:avLst/>
          </a:prstGeom>
          <a:solidFill>
            <a:srgbClr val="1E35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166;g24f4eefcc81_0_86">
            <a:extLst>
              <a:ext uri="{FF2B5EF4-FFF2-40B4-BE49-F238E27FC236}">
                <a16:creationId xmlns:a16="http://schemas.microsoft.com/office/drawing/2014/main" id="{E18FBCB1-9DEB-2F69-7102-E2ACBFEF8DC8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80600" y="6433726"/>
            <a:ext cx="2031600" cy="3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7;g24f4eefcc81_0_86">
            <a:extLst>
              <a:ext uri="{FF2B5EF4-FFF2-40B4-BE49-F238E27FC236}">
                <a16:creationId xmlns:a16="http://schemas.microsoft.com/office/drawing/2014/main" id="{3217F776-2E98-743A-5058-41A70F99E46D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" y="-68"/>
            <a:ext cx="12191992" cy="18441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68;g24f4eefcc81_0_86">
            <a:extLst>
              <a:ext uri="{FF2B5EF4-FFF2-40B4-BE49-F238E27FC236}">
                <a16:creationId xmlns:a16="http://schemas.microsoft.com/office/drawing/2014/main" id="{1BE5AA81-6647-A670-6534-DBCBFB894F2D}"/>
              </a:ext>
            </a:extLst>
          </p:cNvPr>
          <p:cNvSpPr/>
          <p:nvPr userDrawn="1"/>
        </p:nvSpPr>
        <p:spPr>
          <a:xfrm>
            <a:off x="6308025" y="732200"/>
            <a:ext cx="2820900" cy="2878200"/>
          </a:xfrm>
          <a:prstGeom prst="rect">
            <a:avLst/>
          </a:prstGeom>
          <a:solidFill>
            <a:srgbClr val="5BC4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oogle Shape;169;g24f4eefcc81_0_86">
            <a:extLst>
              <a:ext uri="{FF2B5EF4-FFF2-40B4-BE49-F238E27FC236}">
                <a16:creationId xmlns:a16="http://schemas.microsoft.com/office/drawing/2014/main" id="{C006ECF8-8812-5AA6-06E7-B3DA60EE311E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 l="17671" r="17671"/>
          <a:stretch/>
        </p:blipFill>
        <p:spPr>
          <a:xfrm>
            <a:off x="6308028" y="1213575"/>
            <a:ext cx="2323671" cy="239530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Google Shape;173;g24f4eefcc81_0_86">
            <a:extLst>
              <a:ext uri="{FF2B5EF4-FFF2-40B4-BE49-F238E27FC236}">
                <a16:creationId xmlns:a16="http://schemas.microsoft.com/office/drawing/2014/main" id="{74C25D8A-A404-E2A9-1D51-4465F25A12C3}"/>
              </a:ext>
            </a:extLst>
          </p:cNvPr>
          <p:cNvCxnSpPr/>
          <p:nvPr userDrawn="1"/>
        </p:nvCxnSpPr>
        <p:spPr>
          <a:xfrm>
            <a:off x="7161550" y="2866875"/>
            <a:ext cx="0" cy="4002300"/>
          </a:xfrm>
          <a:prstGeom prst="straightConnector1">
            <a:avLst/>
          </a:prstGeom>
          <a:noFill/>
          <a:ln w="19050" cap="flat" cmpd="sng">
            <a:solidFill>
              <a:srgbClr val="47BDCE"/>
            </a:solidFill>
            <a:prstDash val="dot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59705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44;g24f4eefcc81_0_249">
            <a:extLst>
              <a:ext uri="{FF2B5EF4-FFF2-40B4-BE49-F238E27FC236}">
                <a16:creationId xmlns:a16="http://schemas.microsoft.com/office/drawing/2014/main" id="{0FED5EA6-3D4D-50E4-2C32-64B302A9C04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10913"/>
          <a:stretch/>
        </p:blipFill>
        <p:spPr>
          <a:xfrm rot="5400000">
            <a:off x="4694662" y="-643611"/>
            <a:ext cx="6853724" cy="8140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47;g24f4eefcc81_0_249">
            <a:extLst>
              <a:ext uri="{FF2B5EF4-FFF2-40B4-BE49-F238E27FC236}">
                <a16:creationId xmlns:a16="http://schemas.microsoft.com/office/drawing/2014/main" id="{20BB220D-60DD-E38A-B57A-ED03E7978F62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14329" y="6411173"/>
            <a:ext cx="1829825" cy="2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49;g24f4eefcc81_0_249">
            <a:extLst>
              <a:ext uri="{FF2B5EF4-FFF2-40B4-BE49-F238E27FC236}">
                <a16:creationId xmlns:a16="http://schemas.microsoft.com/office/drawing/2014/main" id="{8350DC44-603E-5BA4-0DBD-BC906CAC4D08}"/>
              </a:ext>
            </a:extLst>
          </p:cNvPr>
          <p:cNvSpPr/>
          <p:nvPr userDrawn="1"/>
        </p:nvSpPr>
        <p:spPr>
          <a:xfrm>
            <a:off x="4051050" y="-2150"/>
            <a:ext cx="92700" cy="6858000"/>
          </a:xfrm>
          <a:prstGeom prst="rect">
            <a:avLst/>
          </a:prstGeom>
          <a:solidFill>
            <a:srgbClr val="47BD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50;g24f4eefcc81_0_249">
            <a:extLst>
              <a:ext uri="{FF2B5EF4-FFF2-40B4-BE49-F238E27FC236}">
                <a16:creationId xmlns:a16="http://schemas.microsoft.com/office/drawing/2014/main" id="{D3B6D0E4-597A-CAEF-5C02-9AF1CBD123CC}"/>
              </a:ext>
            </a:extLst>
          </p:cNvPr>
          <p:cNvSpPr/>
          <p:nvPr userDrawn="1"/>
        </p:nvSpPr>
        <p:spPr>
          <a:xfrm>
            <a:off x="4143750" y="-2150"/>
            <a:ext cx="92700" cy="1890900"/>
          </a:xfrm>
          <a:prstGeom prst="rect">
            <a:avLst/>
          </a:prstGeom>
          <a:solidFill>
            <a:srgbClr val="BDD9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51;g24f4eefcc81_0_249">
            <a:extLst>
              <a:ext uri="{FF2B5EF4-FFF2-40B4-BE49-F238E27FC236}">
                <a16:creationId xmlns:a16="http://schemas.microsoft.com/office/drawing/2014/main" id="{60B0B21E-464F-E3BF-7CD5-D63BC0DB8DDE}"/>
              </a:ext>
            </a:extLst>
          </p:cNvPr>
          <p:cNvSpPr/>
          <p:nvPr userDrawn="1"/>
        </p:nvSpPr>
        <p:spPr>
          <a:xfrm rot="10800000">
            <a:off x="10407950" y="1943178"/>
            <a:ext cx="2996100" cy="4914900"/>
          </a:xfrm>
          <a:prstGeom prst="parallelogram">
            <a:avLst>
              <a:gd name="adj" fmla="val 60491"/>
            </a:avLst>
          </a:prstGeom>
          <a:solidFill>
            <a:srgbClr val="BDD91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52;g24f4eefcc81_0_249">
            <a:extLst>
              <a:ext uri="{FF2B5EF4-FFF2-40B4-BE49-F238E27FC236}">
                <a16:creationId xmlns:a16="http://schemas.microsoft.com/office/drawing/2014/main" id="{9FAFE46B-B998-ABFB-0DEE-C7D95387EA0C}"/>
              </a:ext>
            </a:extLst>
          </p:cNvPr>
          <p:cNvSpPr/>
          <p:nvPr userDrawn="1"/>
        </p:nvSpPr>
        <p:spPr>
          <a:xfrm rot="10800000">
            <a:off x="10518475" y="1943178"/>
            <a:ext cx="2996100" cy="4914900"/>
          </a:xfrm>
          <a:prstGeom prst="parallelogram">
            <a:avLst>
              <a:gd name="adj" fmla="val 60491"/>
            </a:avLst>
          </a:prstGeom>
          <a:solidFill>
            <a:srgbClr val="47BD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253;g24f4eefcc81_0_249">
            <a:extLst>
              <a:ext uri="{FF2B5EF4-FFF2-40B4-BE49-F238E27FC236}">
                <a16:creationId xmlns:a16="http://schemas.microsoft.com/office/drawing/2014/main" id="{C62D7D4D-E34F-E33C-204E-2812A724CFE1}"/>
              </a:ext>
            </a:extLst>
          </p:cNvPr>
          <p:cNvSpPr/>
          <p:nvPr userDrawn="1"/>
        </p:nvSpPr>
        <p:spPr>
          <a:xfrm flipH="1">
            <a:off x="10840931" y="1943347"/>
            <a:ext cx="1809900" cy="4914900"/>
          </a:xfrm>
          <a:prstGeom prst="rtTriangle">
            <a:avLst/>
          </a:prstGeom>
          <a:solidFill>
            <a:srgbClr val="1E35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6396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260;g24f4eefcc81_0_271">
            <a:extLst>
              <a:ext uri="{FF2B5EF4-FFF2-40B4-BE49-F238E27FC236}">
                <a16:creationId xmlns:a16="http://schemas.microsoft.com/office/drawing/2014/main" id="{4CE9B5F9-42BD-4CD2-7A03-CFED263CA3D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14329" y="6411173"/>
            <a:ext cx="1829825" cy="2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61;g24f4eefcc81_0_271">
            <a:extLst>
              <a:ext uri="{FF2B5EF4-FFF2-40B4-BE49-F238E27FC236}">
                <a16:creationId xmlns:a16="http://schemas.microsoft.com/office/drawing/2014/main" id="{E9BD2579-3E48-9571-5B44-670C80D01854}"/>
              </a:ext>
            </a:extLst>
          </p:cNvPr>
          <p:cNvSpPr/>
          <p:nvPr userDrawn="1"/>
        </p:nvSpPr>
        <p:spPr>
          <a:xfrm>
            <a:off x="0" y="52267"/>
            <a:ext cx="92700" cy="6858000"/>
          </a:xfrm>
          <a:prstGeom prst="rect">
            <a:avLst/>
          </a:prstGeom>
          <a:solidFill>
            <a:srgbClr val="47BD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62;g24f4eefcc81_0_271">
            <a:extLst>
              <a:ext uri="{FF2B5EF4-FFF2-40B4-BE49-F238E27FC236}">
                <a16:creationId xmlns:a16="http://schemas.microsoft.com/office/drawing/2014/main" id="{AB96CC79-B25C-8F9A-BE9F-42BA65E6643E}"/>
              </a:ext>
            </a:extLst>
          </p:cNvPr>
          <p:cNvSpPr/>
          <p:nvPr userDrawn="1"/>
        </p:nvSpPr>
        <p:spPr>
          <a:xfrm>
            <a:off x="92700" y="52267"/>
            <a:ext cx="92700" cy="1890900"/>
          </a:xfrm>
          <a:prstGeom prst="rect">
            <a:avLst/>
          </a:prstGeom>
          <a:solidFill>
            <a:srgbClr val="BDD9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263;g24f4eefcc81_0_271">
            <a:extLst>
              <a:ext uri="{FF2B5EF4-FFF2-40B4-BE49-F238E27FC236}">
                <a16:creationId xmlns:a16="http://schemas.microsoft.com/office/drawing/2014/main" id="{DA153C75-DC8E-68B8-EB30-973EE4494206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l="8231"/>
          <a:stretch/>
        </p:blipFill>
        <p:spPr>
          <a:xfrm>
            <a:off x="1513751" y="2151563"/>
            <a:ext cx="5083197" cy="36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266;g24f4eefcc81_0_271">
            <a:extLst>
              <a:ext uri="{FF2B5EF4-FFF2-40B4-BE49-F238E27FC236}">
                <a16:creationId xmlns:a16="http://schemas.microsoft.com/office/drawing/2014/main" id="{9C147323-27E8-5ADD-4D43-39B51FC7D9C0}"/>
              </a:ext>
            </a:extLst>
          </p:cNvPr>
          <p:cNvSpPr/>
          <p:nvPr userDrawn="1"/>
        </p:nvSpPr>
        <p:spPr>
          <a:xfrm>
            <a:off x="1513750" y="2151575"/>
            <a:ext cx="92700" cy="3692100"/>
          </a:xfrm>
          <a:prstGeom prst="rect">
            <a:avLst/>
          </a:prstGeom>
          <a:solidFill>
            <a:srgbClr val="BDD9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267;g24f4eefcc81_0_271">
            <a:extLst>
              <a:ext uri="{FF2B5EF4-FFF2-40B4-BE49-F238E27FC236}">
                <a16:creationId xmlns:a16="http://schemas.microsoft.com/office/drawing/2014/main" id="{37CE4FB0-688E-9F3E-2E18-EEDB3FC29DE5}"/>
              </a:ext>
            </a:extLst>
          </p:cNvPr>
          <p:cNvSpPr/>
          <p:nvPr userDrawn="1"/>
        </p:nvSpPr>
        <p:spPr>
          <a:xfrm rot="10800000">
            <a:off x="10407950" y="1943178"/>
            <a:ext cx="2996100" cy="4914900"/>
          </a:xfrm>
          <a:prstGeom prst="parallelogram">
            <a:avLst>
              <a:gd name="adj" fmla="val 60491"/>
            </a:avLst>
          </a:prstGeom>
          <a:solidFill>
            <a:srgbClr val="BDD91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268;g24f4eefcc81_0_271">
            <a:extLst>
              <a:ext uri="{FF2B5EF4-FFF2-40B4-BE49-F238E27FC236}">
                <a16:creationId xmlns:a16="http://schemas.microsoft.com/office/drawing/2014/main" id="{129D26BE-BD8E-431C-7DBB-766C4FFB5CFD}"/>
              </a:ext>
            </a:extLst>
          </p:cNvPr>
          <p:cNvSpPr/>
          <p:nvPr userDrawn="1"/>
        </p:nvSpPr>
        <p:spPr>
          <a:xfrm rot="10800000">
            <a:off x="10518475" y="1943178"/>
            <a:ext cx="2996100" cy="4914900"/>
          </a:xfrm>
          <a:prstGeom prst="parallelogram">
            <a:avLst>
              <a:gd name="adj" fmla="val 60491"/>
            </a:avLst>
          </a:prstGeom>
          <a:solidFill>
            <a:srgbClr val="47BD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69;g24f4eefcc81_0_271">
            <a:extLst>
              <a:ext uri="{FF2B5EF4-FFF2-40B4-BE49-F238E27FC236}">
                <a16:creationId xmlns:a16="http://schemas.microsoft.com/office/drawing/2014/main" id="{B4900BD8-1B7B-B577-D9D0-98FF9FB8F4E8}"/>
              </a:ext>
            </a:extLst>
          </p:cNvPr>
          <p:cNvSpPr/>
          <p:nvPr userDrawn="1"/>
        </p:nvSpPr>
        <p:spPr>
          <a:xfrm flipH="1">
            <a:off x="10840931" y="1943347"/>
            <a:ext cx="1809900" cy="4914900"/>
          </a:xfrm>
          <a:prstGeom prst="rtTriangle">
            <a:avLst/>
          </a:prstGeom>
          <a:solidFill>
            <a:srgbClr val="1E35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4254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290;g24f4eefcc81_0_326">
            <a:extLst>
              <a:ext uri="{FF2B5EF4-FFF2-40B4-BE49-F238E27FC236}">
                <a16:creationId xmlns:a16="http://schemas.microsoft.com/office/drawing/2014/main" id="{BC0A160E-8952-293C-6D8A-CF03995723E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25797" b="25792"/>
          <a:stretch/>
        </p:blipFill>
        <p:spPr>
          <a:xfrm>
            <a:off x="3544551" y="2530769"/>
            <a:ext cx="2603424" cy="1890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91;g24f4eefcc81_0_326">
            <a:extLst>
              <a:ext uri="{FF2B5EF4-FFF2-40B4-BE49-F238E27FC236}">
                <a16:creationId xmlns:a16="http://schemas.microsoft.com/office/drawing/2014/main" id="{20C106EF-5FB0-B20A-2E91-179C86435236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t="20953" b="20953"/>
          <a:stretch/>
        </p:blipFill>
        <p:spPr>
          <a:xfrm>
            <a:off x="6063822" y="639869"/>
            <a:ext cx="2603417" cy="1890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92;g24f4eefcc81_0_326">
            <a:extLst>
              <a:ext uri="{FF2B5EF4-FFF2-40B4-BE49-F238E27FC236}">
                <a16:creationId xmlns:a16="http://schemas.microsoft.com/office/drawing/2014/main" id="{7FB62FE9-665C-8955-35A2-19C48609DDC9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214329" y="6411173"/>
            <a:ext cx="1829825" cy="2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93;g24f4eefcc81_0_326">
            <a:extLst>
              <a:ext uri="{FF2B5EF4-FFF2-40B4-BE49-F238E27FC236}">
                <a16:creationId xmlns:a16="http://schemas.microsoft.com/office/drawing/2014/main" id="{EF9F69B7-A32A-F73A-6AF7-F108A945002F}"/>
              </a:ext>
            </a:extLst>
          </p:cNvPr>
          <p:cNvSpPr/>
          <p:nvPr userDrawn="1"/>
        </p:nvSpPr>
        <p:spPr>
          <a:xfrm>
            <a:off x="0" y="-2150"/>
            <a:ext cx="92700" cy="6858000"/>
          </a:xfrm>
          <a:prstGeom prst="rect">
            <a:avLst/>
          </a:prstGeom>
          <a:solidFill>
            <a:srgbClr val="47BD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94;g24f4eefcc81_0_326">
            <a:extLst>
              <a:ext uri="{FF2B5EF4-FFF2-40B4-BE49-F238E27FC236}">
                <a16:creationId xmlns:a16="http://schemas.microsoft.com/office/drawing/2014/main" id="{5B225804-B82F-20A3-F3F1-5FEB2B0A31F4}"/>
              </a:ext>
            </a:extLst>
          </p:cNvPr>
          <p:cNvSpPr/>
          <p:nvPr userDrawn="1"/>
        </p:nvSpPr>
        <p:spPr>
          <a:xfrm rot="10800000">
            <a:off x="10407950" y="1943178"/>
            <a:ext cx="2996100" cy="4914900"/>
          </a:xfrm>
          <a:prstGeom prst="parallelogram">
            <a:avLst>
              <a:gd name="adj" fmla="val 60491"/>
            </a:avLst>
          </a:prstGeom>
          <a:solidFill>
            <a:srgbClr val="BDD91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95;g24f4eefcc81_0_326">
            <a:extLst>
              <a:ext uri="{FF2B5EF4-FFF2-40B4-BE49-F238E27FC236}">
                <a16:creationId xmlns:a16="http://schemas.microsoft.com/office/drawing/2014/main" id="{37759125-5D63-8F8D-8C04-44D39A414D97}"/>
              </a:ext>
            </a:extLst>
          </p:cNvPr>
          <p:cNvSpPr/>
          <p:nvPr userDrawn="1"/>
        </p:nvSpPr>
        <p:spPr>
          <a:xfrm rot="10800000">
            <a:off x="10518475" y="1943178"/>
            <a:ext cx="2996100" cy="4914900"/>
          </a:xfrm>
          <a:prstGeom prst="parallelogram">
            <a:avLst>
              <a:gd name="adj" fmla="val 60491"/>
            </a:avLst>
          </a:prstGeom>
          <a:solidFill>
            <a:srgbClr val="47BD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296;g24f4eefcc81_0_326">
            <a:extLst>
              <a:ext uri="{FF2B5EF4-FFF2-40B4-BE49-F238E27FC236}">
                <a16:creationId xmlns:a16="http://schemas.microsoft.com/office/drawing/2014/main" id="{9AAA6199-ACCE-1562-1A79-4320B8921C50}"/>
              </a:ext>
            </a:extLst>
          </p:cNvPr>
          <p:cNvSpPr/>
          <p:nvPr userDrawn="1"/>
        </p:nvSpPr>
        <p:spPr>
          <a:xfrm flipH="1">
            <a:off x="10840931" y="1943347"/>
            <a:ext cx="1809900" cy="4914900"/>
          </a:xfrm>
          <a:prstGeom prst="rtTriangle">
            <a:avLst/>
          </a:prstGeom>
          <a:solidFill>
            <a:srgbClr val="1E35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" name="Google Shape;298;g24f4eefcc81_0_326">
            <a:extLst>
              <a:ext uri="{FF2B5EF4-FFF2-40B4-BE49-F238E27FC236}">
                <a16:creationId xmlns:a16="http://schemas.microsoft.com/office/drawing/2014/main" id="{F96995D7-47FA-3EE2-70FA-344E7A60F01F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 l="4120" r="4111"/>
          <a:stretch/>
        </p:blipFill>
        <p:spPr>
          <a:xfrm>
            <a:off x="6063822" y="4421669"/>
            <a:ext cx="2603418" cy="189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99;g24f4eefcc81_0_326">
            <a:extLst>
              <a:ext uri="{FF2B5EF4-FFF2-40B4-BE49-F238E27FC236}">
                <a16:creationId xmlns:a16="http://schemas.microsoft.com/office/drawing/2014/main" id="{3B9C8587-28EC-CBD7-634A-C4894DA57BE2}"/>
              </a:ext>
            </a:extLst>
          </p:cNvPr>
          <p:cNvSpPr/>
          <p:nvPr userDrawn="1"/>
        </p:nvSpPr>
        <p:spPr>
          <a:xfrm>
            <a:off x="6063821" y="639875"/>
            <a:ext cx="92700" cy="5672700"/>
          </a:xfrm>
          <a:prstGeom prst="rect">
            <a:avLst/>
          </a:prstGeom>
          <a:solidFill>
            <a:srgbClr val="BDD9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303;g24f4eefcc81_0_326">
            <a:extLst>
              <a:ext uri="{FF2B5EF4-FFF2-40B4-BE49-F238E27FC236}">
                <a16:creationId xmlns:a16="http://schemas.microsoft.com/office/drawing/2014/main" id="{01F6CAA4-0926-2ACF-F0D0-26CF21BCA0EA}"/>
              </a:ext>
            </a:extLst>
          </p:cNvPr>
          <p:cNvSpPr/>
          <p:nvPr userDrawn="1"/>
        </p:nvSpPr>
        <p:spPr>
          <a:xfrm>
            <a:off x="92700" y="2559750"/>
            <a:ext cx="92700" cy="1890900"/>
          </a:xfrm>
          <a:prstGeom prst="rect">
            <a:avLst/>
          </a:prstGeom>
          <a:solidFill>
            <a:srgbClr val="BDD9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542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7011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yellow leaves in the air&#10;&#10;Description automatically generated">
            <a:extLst>
              <a:ext uri="{FF2B5EF4-FFF2-40B4-BE49-F238E27FC236}">
                <a16:creationId xmlns:a16="http://schemas.microsoft.com/office/drawing/2014/main" id="{2790D6D0-B489-3185-384D-F088FC33F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10" b="412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pic>
        <p:nvPicPr>
          <p:cNvPr id="17" name="Picture 16" descr="A black and blue logo&#10;&#10;Description automatically generated">
            <a:extLst>
              <a:ext uri="{FF2B5EF4-FFF2-40B4-BE49-F238E27FC236}">
                <a16:creationId xmlns:a16="http://schemas.microsoft.com/office/drawing/2014/main" id="{16A17B43-234D-4B5A-3239-102025D0D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030" y="578959"/>
            <a:ext cx="3478285" cy="5541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7CF41F-7172-134A-401E-87302BD4C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4" y="6721322"/>
            <a:ext cx="12192000" cy="18097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C11DE9C-3193-6AE8-B617-0B04CFFA8EE9}"/>
              </a:ext>
            </a:extLst>
          </p:cNvPr>
          <p:cNvSpPr/>
          <p:nvPr/>
        </p:nvSpPr>
        <p:spPr>
          <a:xfrm>
            <a:off x="-6094" y="1133097"/>
            <a:ext cx="12198094" cy="4995560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Google Shape;222;g24f4eefcc81_0_258">
            <a:extLst>
              <a:ext uri="{FF2B5EF4-FFF2-40B4-BE49-F238E27FC236}">
                <a16:creationId xmlns:a16="http://schemas.microsoft.com/office/drawing/2014/main" id="{64A71C84-370F-45FF-983F-929C0D5360D4}"/>
              </a:ext>
            </a:extLst>
          </p:cNvPr>
          <p:cNvSpPr txBox="1"/>
          <p:nvPr/>
        </p:nvSpPr>
        <p:spPr>
          <a:xfrm>
            <a:off x="1060706" y="1562279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lIns="91440" tIns="45720" rIns="91440" bIns="45720" rtlCol="0" anchor="b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3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GENERATIVE AI, DIGITAL DISPUTES &amp; THE LAW</a:t>
            </a:r>
          </a:p>
          <a:p>
            <a:pPr indent="0" algn="ctr" fontAlgn="auto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tabLst/>
              <a:defRPr/>
            </a:pPr>
            <a:endParaRPr lang="en-GB" sz="1400" dirty="0">
              <a:solidFill>
                <a:srgbClr val="FFFFFF"/>
              </a:solidFill>
            </a:endParaRPr>
          </a:p>
          <a:p>
            <a:pPr indent="0" algn="ctr" fontAlgn="auto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FFFF"/>
                </a:solidFill>
              </a:rPr>
              <a:t>WHERE ARE WE?</a:t>
            </a:r>
          </a:p>
          <a:p>
            <a:pPr indent="0" algn="ctr" fontAlgn="auto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tabLst/>
              <a:defRPr/>
            </a:pPr>
            <a:endParaRPr lang="en-GB" sz="1500" i="1" dirty="0">
              <a:solidFill>
                <a:srgbClr val="FFFFFF"/>
              </a:solidFill>
            </a:endParaRPr>
          </a:p>
          <a:p>
            <a:pPr indent="0" algn="ctr" fontAlgn="auto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tabLst/>
              <a:defRPr/>
            </a:pPr>
            <a:r>
              <a:rPr lang="en-GB" sz="3200" i="1" dirty="0">
                <a:solidFill>
                  <a:srgbClr val="FFFFFF"/>
                </a:solidFill>
              </a:rPr>
              <a:t>LUKE MOULTON, WRIGHT HASSALL </a:t>
            </a:r>
            <a:br>
              <a:rPr lang="en-GB" sz="3200" i="1" dirty="0">
                <a:solidFill>
                  <a:srgbClr val="FFFFFF"/>
                </a:solidFill>
              </a:rPr>
            </a:br>
            <a:endParaRPr lang="en-GB" sz="32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80779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77BD47-EA54-8FA2-9932-070A8C29C897}"/>
              </a:ext>
            </a:extLst>
          </p:cNvPr>
          <p:cNvSpPr txBox="1"/>
          <p:nvPr/>
        </p:nvSpPr>
        <p:spPr>
          <a:xfrm>
            <a:off x="1955800" y="1783318"/>
            <a:ext cx="8280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3D3D3D"/>
                </a:solidFill>
                <a:effectLst/>
                <a:latin typeface="Source Sans Pro" panose="020B0503030403020204" pitchFamily="34" charset="0"/>
              </a:rPr>
              <a:t>"</a:t>
            </a:r>
            <a:r>
              <a:rPr lang="en-GB" b="0" i="1" dirty="0">
                <a:solidFill>
                  <a:srgbClr val="3D3D3D"/>
                </a:solidFill>
                <a:effectLst/>
                <a:latin typeface="Source Sans Pro" panose="020B0503030403020204" pitchFamily="34" charset="0"/>
              </a:rPr>
              <a:t>Artificial intelligence is that activity devoted to making machines intelligent, and intelligence is that quality that enables an entity to function appropriately and with foresight in its environment</a:t>
            </a:r>
            <a:r>
              <a:rPr lang="en-GB" b="0" i="0" dirty="0">
                <a:solidFill>
                  <a:srgbClr val="3D3D3D"/>
                </a:solidFill>
                <a:effectLst/>
                <a:latin typeface="Source Sans Pro" panose="020B0503030403020204" pitchFamily="34" charset="0"/>
              </a:rPr>
              <a:t>." (Prof Nils J Nilsson, </a:t>
            </a:r>
            <a:r>
              <a:rPr lang="en-GB" b="0" i="1" dirty="0">
                <a:solidFill>
                  <a:srgbClr val="3D3D3D"/>
                </a:solidFill>
                <a:effectLst/>
                <a:latin typeface="Source Sans Pro" panose="020B0503030403020204" pitchFamily="34" charset="0"/>
              </a:rPr>
              <a:t>The Quest for Artificial Intelligence: A History of Ideas and Achievements</a:t>
            </a:r>
            <a:r>
              <a:rPr lang="en-GB" b="0" i="0" dirty="0">
                <a:solidFill>
                  <a:srgbClr val="3D3D3D"/>
                </a:solidFill>
                <a:effectLst/>
                <a:latin typeface="Source Sans Pro" panose="020B0503030403020204" pitchFamily="34" charset="0"/>
              </a:rPr>
              <a:t> (Cambridge University Press, 2010).</a:t>
            </a:r>
            <a:endParaRPr lang="en-GB" dirty="0"/>
          </a:p>
        </p:txBody>
      </p:sp>
      <p:sp>
        <p:nvSpPr>
          <p:cNvPr id="4" name="Google Shape;222;g24f4eefcc81_0_258">
            <a:extLst>
              <a:ext uri="{FF2B5EF4-FFF2-40B4-BE49-F238E27FC236}">
                <a16:creationId xmlns:a16="http://schemas.microsoft.com/office/drawing/2014/main" id="{E65A65A7-561C-6C85-755E-F33A72C3FBDA}"/>
              </a:ext>
            </a:extLst>
          </p:cNvPr>
          <p:cNvSpPr txBox="1"/>
          <p:nvPr/>
        </p:nvSpPr>
        <p:spPr>
          <a:xfrm>
            <a:off x="411586" y="543131"/>
            <a:ext cx="1072631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rgbClr val="1E3547"/>
                </a:solidFill>
                <a:latin typeface="Open Sans"/>
                <a:ea typeface="Open Sans"/>
                <a:cs typeface="Open Sans"/>
                <a:sym typeface="Open Sans"/>
              </a:rPr>
              <a:t>WHAT DO WE MEAN BY AI?</a:t>
            </a:r>
            <a:endParaRPr lang="en-GB" sz="4800" dirty="0">
              <a:solidFill>
                <a:srgbClr val="1E3547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07A954-DB20-400A-3B0F-36B387DDF837}"/>
              </a:ext>
            </a:extLst>
          </p:cNvPr>
          <p:cNvSpPr txBox="1"/>
          <p:nvPr/>
        </p:nvSpPr>
        <p:spPr>
          <a:xfrm>
            <a:off x="331576" y="3347158"/>
            <a:ext cx="54520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3D3D3D"/>
                </a:solidFill>
                <a:latin typeface="Source Sans Pro" panose="020B0503030403020204" pitchFamily="34" charset="0"/>
              </a:rPr>
              <a:t>Examples of Generative AI models</a:t>
            </a:r>
            <a:r>
              <a:rPr lang="en-GB" dirty="0">
                <a:solidFill>
                  <a:srgbClr val="3D3D3D"/>
                </a:solidFill>
                <a:latin typeface="Source Sans Pro" panose="020B0503030403020204" pitchFamily="34" charset="0"/>
              </a:rPr>
              <a:t>:</a:t>
            </a:r>
          </a:p>
          <a:p>
            <a:endParaRPr lang="en-GB" dirty="0">
              <a:solidFill>
                <a:srgbClr val="3D3D3D"/>
              </a:solidFill>
              <a:latin typeface="Source Sans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D3D3D"/>
                </a:solidFill>
                <a:latin typeface="Source Sans Pro" panose="020B0503030403020204" pitchFamily="34" charset="0"/>
              </a:rPr>
              <a:t>ChatGPT;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D3D3D"/>
                </a:solidFill>
                <a:latin typeface="Source Sans Pro" panose="020B0503030403020204" pitchFamily="34" charset="0"/>
              </a:rPr>
              <a:t>Dall-E; &amp;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D3D3D"/>
                </a:solidFill>
                <a:latin typeface="Source Sans Pro" panose="020B0503030403020204" pitchFamily="34" charset="0"/>
              </a:rPr>
              <a:t>Stability Diffusion.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20E7C9-50A9-3173-F712-C23DEBA18011}"/>
              </a:ext>
            </a:extLst>
          </p:cNvPr>
          <p:cNvSpPr txBox="1"/>
          <p:nvPr/>
        </p:nvSpPr>
        <p:spPr>
          <a:xfrm>
            <a:off x="6096000" y="3347158"/>
            <a:ext cx="545200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3D3D3D"/>
                </a:solidFill>
                <a:latin typeface="Source Sans Pro" panose="020B0503030403020204" pitchFamily="34" charset="0"/>
              </a:rPr>
              <a:t>AI/Generative AI Use cases</a:t>
            </a:r>
            <a:r>
              <a:rPr lang="en-GB" dirty="0">
                <a:solidFill>
                  <a:srgbClr val="3D3D3D"/>
                </a:solidFill>
                <a:latin typeface="Source Sans Pro" panose="020B0503030403020204" pitchFamily="34" charset="0"/>
              </a:rPr>
              <a:t>:</a:t>
            </a:r>
          </a:p>
          <a:p>
            <a:endParaRPr lang="en-GB" dirty="0">
              <a:solidFill>
                <a:srgbClr val="3D3D3D"/>
              </a:solidFill>
              <a:latin typeface="Source Sans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D3D3D"/>
                </a:solidFill>
                <a:latin typeface="Source Sans Pro" panose="020B0503030403020204" pitchFamily="34" charset="0"/>
              </a:rPr>
              <a:t>Chat bots (customer service/technical support);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D3D3D"/>
                </a:solidFill>
                <a:latin typeface="Source Sans Pro" panose="020B0503030403020204" pitchFamily="34" charset="0"/>
              </a:rPr>
              <a:t>Content generation;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D3D3D"/>
                </a:solidFill>
                <a:latin typeface="Source Sans Pro" panose="020B0503030403020204" pitchFamily="34" charset="0"/>
              </a:rPr>
              <a:t>Trend analysis of consumer demand in retail;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D3D3D"/>
                </a:solidFill>
                <a:latin typeface="Source Sans Pro" panose="020B0503030403020204" pitchFamily="34" charset="0"/>
              </a:rPr>
              <a:t>“Personalisation” (adverts and suggestions); &amp;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D3D3D"/>
                </a:solidFill>
                <a:latin typeface="Source Sans Pro" panose="020B0503030403020204" pitchFamily="34" charset="0"/>
              </a:rPr>
              <a:t>Recruitment (preparing CVs / sifting through CVs)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3D3D3D"/>
              </a:solidFill>
              <a:latin typeface="Source Sans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3D3D3D"/>
              </a:solidFill>
              <a:latin typeface="Source Sans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3D3D3D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927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FC3450BE-254D-B333-9E34-7044D6F8A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632" y="1667367"/>
            <a:ext cx="3517119" cy="351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115A005-ADFD-FA93-510C-B151ABDFC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0676" y="1657254"/>
            <a:ext cx="3537345" cy="353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8B55A56-2BF4-4EA6-3F5D-C57E9CC94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2336" y="1667368"/>
            <a:ext cx="3517120" cy="351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893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2;g24f4eefcc81_0_258">
            <a:extLst>
              <a:ext uri="{FF2B5EF4-FFF2-40B4-BE49-F238E27FC236}">
                <a16:creationId xmlns:a16="http://schemas.microsoft.com/office/drawing/2014/main" id="{DA425A91-C970-3BBD-691E-7FDB243D78D4}"/>
              </a:ext>
            </a:extLst>
          </p:cNvPr>
          <p:cNvSpPr txBox="1"/>
          <p:nvPr/>
        </p:nvSpPr>
        <p:spPr>
          <a:xfrm>
            <a:off x="176807" y="432943"/>
            <a:ext cx="1226644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rgbClr val="1E3547"/>
                </a:solidFill>
                <a:latin typeface="Open Sans"/>
                <a:ea typeface="Open Sans"/>
                <a:cs typeface="Open Sans"/>
                <a:sym typeface="Open Sans"/>
              </a:rPr>
              <a:t>KEY IPRS AND WHAT THEY PROTECT</a:t>
            </a:r>
            <a:endParaRPr lang="en-GB" sz="4800" dirty="0">
              <a:solidFill>
                <a:srgbClr val="1E3547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6DD1613-46E2-BD42-2EE0-FC14B7F54B25}"/>
              </a:ext>
            </a:extLst>
          </p:cNvPr>
          <p:cNvGrpSpPr/>
          <p:nvPr/>
        </p:nvGrpSpPr>
        <p:grpSpPr>
          <a:xfrm>
            <a:off x="1047751" y="1597208"/>
            <a:ext cx="10287906" cy="2117542"/>
            <a:chOff x="251520" y="2996952"/>
            <a:chExt cx="8653764" cy="1831792"/>
          </a:xfrm>
        </p:grpSpPr>
        <p:sp>
          <p:nvSpPr>
            <p:cNvPr id="7" name="Rounded Rectangle 12">
              <a:extLst>
                <a:ext uri="{FF2B5EF4-FFF2-40B4-BE49-F238E27FC236}">
                  <a16:creationId xmlns:a16="http://schemas.microsoft.com/office/drawing/2014/main" id="{CC224E3B-01C0-7FD4-DDFF-1AC37F4A2552}"/>
                </a:ext>
              </a:extLst>
            </p:cNvPr>
            <p:cNvSpPr/>
            <p:nvPr/>
          </p:nvSpPr>
          <p:spPr>
            <a:xfrm>
              <a:off x="251520" y="2996952"/>
              <a:ext cx="1656184" cy="1368152"/>
            </a:xfrm>
            <a:prstGeom prst="roundRect">
              <a:avLst/>
            </a:prstGeom>
            <a:solidFill>
              <a:srgbClr val="47BD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Copyright</a:t>
              </a:r>
            </a:p>
          </p:txBody>
        </p:sp>
        <p:sp>
          <p:nvSpPr>
            <p:cNvPr id="8" name="Rounded Rectangle 13">
              <a:extLst>
                <a:ext uri="{FF2B5EF4-FFF2-40B4-BE49-F238E27FC236}">
                  <a16:creationId xmlns:a16="http://schemas.microsoft.com/office/drawing/2014/main" id="{2C9A4B30-839C-87A9-DB32-DA8C2E9BFC52}"/>
                </a:ext>
              </a:extLst>
            </p:cNvPr>
            <p:cNvSpPr/>
            <p:nvPr/>
          </p:nvSpPr>
          <p:spPr>
            <a:xfrm>
              <a:off x="2000915" y="3460592"/>
              <a:ext cx="1656184" cy="1368152"/>
            </a:xfrm>
            <a:prstGeom prst="roundRect">
              <a:avLst/>
            </a:prstGeom>
            <a:solidFill>
              <a:srgbClr val="47BD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Trade marks /</a:t>
              </a:r>
            </a:p>
            <a:p>
              <a:pPr algn="ctr"/>
              <a:r>
                <a:rPr lang="en-GB" dirty="0"/>
                <a:t>Passing off</a:t>
              </a:r>
            </a:p>
          </p:txBody>
        </p:sp>
        <p:sp>
          <p:nvSpPr>
            <p:cNvPr id="9" name="Rounded Rectangle 14">
              <a:extLst>
                <a:ext uri="{FF2B5EF4-FFF2-40B4-BE49-F238E27FC236}">
                  <a16:creationId xmlns:a16="http://schemas.microsoft.com/office/drawing/2014/main" id="{6A19274E-3A80-68C3-7C9B-ABAB31FDC18D}"/>
                </a:ext>
              </a:extLst>
            </p:cNvPr>
            <p:cNvSpPr/>
            <p:nvPr/>
          </p:nvSpPr>
          <p:spPr>
            <a:xfrm>
              <a:off x="3750310" y="2996952"/>
              <a:ext cx="1656184" cy="1368152"/>
            </a:xfrm>
            <a:prstGeom prst="roundRect">
              <a:avLst/>
            </a:prstGeom>
            <a:solidFill>
              <a:srgbClr val="47BD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Patents </a:t>
              </a:r>
            </a:p>
          </p:txBody>
        </p:sp>
        <p:sp>
          <p:nvSpPr>
            <p:cNvPr id="10" name="Rounded Rectangle 15">
              <a:extLst>
                <a:ext uri="{FF2B5EF4-FFF2-40B4-BE49-F238E27FC236}">
                  <a16:creationId xmlns:a16="http://schemas.microsoft.com/office/drawing/2014/main" id="{2E58EF94-EBA9-53E1-A376-BED7D91A8533}"/>
                </a:ext>
              </a:extLst>
            </p:cNvPr>
            <p:cNvSpPr/>
            <p:nvPr/>
          </p:nvSpPr>
          <p:spPr>
            <a:xfrm>
              <a:off x="5499705" y="3460591"/>
              <a:ext cx="1656184" cy="1368152"/>
            </a:xfrm>
            <a:prstGeom prst="roundRect">
              <a:avLst/>
            </a:prstGeom>
            <a:solidFill>
              <a:srgbClr val="47BD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Designs</a:t>
              </a:r>
            </a:p>
          </p:txBody>
        </p:sp>
        <p:sp>
          <p:nvSpPr>
            <p:cNvPr id="11" name="Rounded Rectangle 16">
              <a:extLst>
                <a:ext uri="{FF2B5EF4-FFF2-40B4-BE49-F238E27FC236}">
                  <a16:creationId xmlns:a16="http://schemas.microsoft.com/office/drawing/2014/main" id="{57C83600-AE41-848A-4A25-574E1B2E93B1}"/>
                </a:ext>
              </a:extLst>
            </p:cNvPr>
            <p:cNvSpPr/>
            <p:nvPr/>
          </p:nvSpPr>
          <p:spPr>
            <a:xfrm>
              <a:off x="7249100" y="2996952"/>
              <a:ext cx="1656184" cy="1368152"/>
            </a:xfrm>
            <a:prstGeom prst="roundRect">
              <a:avLst/>
            </a:prstGeom>
            <a:solidFill>
              <a:srgbClr val="47BD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Confidential Information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9B14FF1-7CFC-F520-0A88-0BFC75996284}"/>
              </a:ext>
            </a:extLst>
          </p:cNvPr>
          <p:cNvGrpSpPr/>
          <p:nvPr/>
        </p:nvGrpSpPr>
        <p:grpSpPr>
          <a:xfrm>
            <a:off x="856345" y="3369792"/>
            <a:ext cx="10479311" cy="2211856"/>
            <a:chOff x="90517" y="1484444"/>
            <a:chExt cx="8814767" cy="1853755"/>
          </a:xfrm>
        </p:grpSpPr>
        <p:sp>
          <p:nvSpPr>
            <p:cNvPr id="25" name="Rounded Rectangle 7">
              <a:extLst>
                <a:ext uri="{FF2B5EF4-FFF2-40B4-BE49-F238E27FC236}">
                  <a16:creationId xmlns:a16="http://schemas.microsoft.com/office/drawing/2014/main" id="{B25A3802-1F4D-0C2D-5730-FF9C2DBEE50D}"/>
                </a:ext>
              </a:extLst>
            </p:cNvPr>
            <p:cNvSpPr/>
            <p:nvPr/>
          </p:nvSpPr>
          <p:spPr>
            <a:xfrm>
              <a:off x="90517" y="1534066"/>
              <a:ext cx="1863794" cy="1804133"/>
            </a:xfrm>
            <a:prstGeom prst="roundRect">
              <a:avLst/>
            </a:prstGeom>
            <a:solidFill>
              <a:srgbClr val="1E35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Artistic works (photographs / paintings), literary works (books / articles) drawings, </a:t>
              </a:r>
            </a:p>
            <a:p>
              <a:pPr algn="ctr"/>
              <a:r>
                <a:rPr lang="en-GB" dirty="0"/>
                <a:t>software code</a:t>
              </a:r>
            </a:p>
          </p:txBody>
        </p:sp>
        <p:sp>
          <p:nvSpPr>
            <p:cNvPr id="26" name="Rounded Rectangle 8">
              <a:extLst>
                <a:ext uri="{FF2B5EF4-FFF2-40B4-BE49-F238E27FC236}">
                  <a16:creationId xmlns:a16="http://schemas.microsoft.com/office/drawing/2014/main" id="{D2FC0DF0-36EA-BACA-A9AE-80621394A425}"/>
                </a:ext>
              </a:extLst>
            </p:cNvPr>
            <p:cNvSpPr/>
            <p:nvPr/>
          </p:nvSpPr>
          <p:spPr>
            <a:xfrm>
              <a:off x="2047521" y="1970047"/>
              <a:ext cx="1609576" cy="1192530"/>
            </a:xfrm>
            <a:prstGeom prst="roundRect">
              <a:avLst/>
            </a:prstGeom>
            <a:solidFill>
              <a:srgbClr val="1E35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Branding,</a:t>
              </a:r>
            </a:p>
            <a:p>
              <a:pPr algn="ctr"/>
              <a:r>
                <a:rPr lang="en-GB" dirty="0"/>
                <a:t>Names &amp;</a:t>
              </a:r>
            </a:p>
            <a:p>
              <a:pPr algn="ctr"/>
              <a:r>
                <a:rPr lang="en-GB" dirty="0"/>
                <a:t>Logos</a:t>
              </a:r>
            </a:p>
          </p:txBody>
        </p:sp>
        <p:sp>
          <p:nvSpPr>
            <p:cNvPr id="27" name="Rounded Rectangle 9">
              <a:extLst>
                <a:ext uri="{FF2B5EF4-FFF2-40B4-BE49-F238E27FC236}">
                  <a16:creationId xmlns:a16="http://schemas.microsoft.com/office/drawing/2014/main" id="{1B749EAE-1B61-25D9-8019-8515877B24EB}"/>
                </a:ext>
              </a:extLst>
            </p:cNvPr>
            <p:cNvSpPr/>
            <p:nvPr/>
          </p:nvSpPr>
          <p:spPr>
            <a:xfrm>
              <a:off x="3750310" y="1484444"/>
              <a:ext cx="1656184" cy="1368152"/>
            </a:xfrm>
            <a:prstGeom prst="roundRect">
              <a:avLst/>
            </a:prstGeom>
            <a:solidFill>
              <a:srgbClr val="1E35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Inventive technology  (how it works)</a:t>
              </a:r>
            </a:p>
          </p:txBody>
        </p:sp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73CB9C84-30AF-F6B6-D5C8-8B6E0BE6E176}"/>
                </a:ext>
              </a:extLst>
            </p:cNvPr>
            <p:cNvSpPr/>
            <p:nvPr/>
          </p:nvSpPr>
          <p:spPr>
            <a:xfrm>
              <a:off x="5614100" y="1970047"/>
              <a:ext cx="1541787" cy="1192530"/>
            </a:xfrm>
            <a:prstGeom prst="roundRect">
              <a:avLst/>
            </a:prstGeom>
            <a:solidFill>
              <a:srgbClr val="1E35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Product designs </a:t>
              </a:r>
            </a:p>
            <a:p>
              <a:pPr algn="ctr"/>
              <a:r>
                <a:rPr lang="en-GB" dirty="0"/>
                <a:t>(how it looks)</a:t>
              </a:r>
            </a:p>
          </p:txBody>
        </p:sp>
        <p:sp>
          <p:nvSpPr>
            <p:cNvPr id="29" name="Rounded Rectangle 11">
              <a:extLst>
                <a:ext uri="{FF2B5EF4-FFF2-40B4-BE49-F238E27FC236}">
                  <a16:creationId xmlns:a16="http://schemas.microsoft.com/office/drawing/2014/main" id="{3BC4F9CB-D7F2-E933-D309-0BDB1156E165}"/>
                </a:ext>
              </a:extLst>
            </p:cNvPr>
            <p:cNvSpPr/>
            <p:nvPr/>
          </p:nvSpPr>
          <p:spPr>
            <a:xfrm>
              <a:off x="7249100" y="1484444"/>
              <a:ext cx="1656184" cy="1368152"/>
            </a:xfrm>
            <a:prstGeom prst="roundRect">
              <a:avLst/>
            </a:prstGeom>
            <a:solidFill>
              <a:srgbClr val="1E35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Trade secrets &amp;</a:t>
              </a:r>
            </a:p>
            <a:p>
              <a:pPr algn="ctr"/>
              <a:r>
                <a:rPr lang="en-GB" dirty="0"/>
                <a:t>knowhow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762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n AI generated image that appears to show two female soccer players. Their limbs and faces are bizarrely distorted though, with extra fingers and indistinct facial features. ">
            <a:extLst>
              <a:ext uri="{FF2B5EF4-FFF2-40B4-BE49-F238E27FC236}">
                <a16:creationId xmlns:a16="http://schemas.microsoft.com/office/drawing/2014/main" id="{B928F30F-F18B-C724-40E8-FEDEC2CE9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9255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Google Shape;222;g24f4eefcc81_0_258">
            <a:extLst>
              <a:ext uri="{FF2B5EF4-FFF2-40B4-BE49-F238E27FC236}">
                <a16:creationId xmlns:a16="http://schemas.microsoft.com/office/drawing/2014/main" id="{36CCBB88-EA85-2B4E-9042-4496F3325D49}"/>
              </a:ext>
            </a:extLst>
          </p:cNvPr>
          <p:cNvSpPr txBox="1"/>
          <p:nvPr/>
        </p:nvSpPr>
        <p:spPr>
          <a:xfrm>
            <a:off x="838200" y="365125"/>
            <a:ext cx="5933303" cy="189991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900" b="1" dirty="0">
                <a:latin typeface="+mj-lt"/>
                <a:ea typeface="+mj-ea"/>
                <a:cs typeface="+mj-cs"/>
                <a:sym typeface="Open Sans"/>
              </a:rPr>
              <a:t>LEGAL ISSUES </a:t>
            </a:r>
            <a:endParaRPr lang="en-US" sz="49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9104E-932E-303D-7E2E-C68D3E39B7DF}"/>
              </a:ext>
            </a:extLst>
          </p:cNvPr>
          <p:cNvSpPr txBox="1"/>
          <p:nvPr/>
        </p:nvSpPr>
        <p:spPr>
          <a:xfrm>
            <a:off x="83820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00" b="1"/>
              <a:t>Can AI own IP?</a:t>
            </a:r>
          </a:p>
          <a:p>
            <a:pPr marL="1028700" lvl="2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300"/>
          </a:p>
          <a:p>
            <a:pPr marL="57150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00" i="1">
                <a:effectLst/>
              </a:rPr>
              <a:t>Thaler v Comptroller-General of Patents Designs and Trade Marks </a:t>
            </a:r>
            <a:r>
              <a:rPr lang="en-US" sz="1300">
                <a:effectLst/>
              </a:rPr>
              <a:t>[2023] UKSC 49</a:t>
            </a:r>
          </a:p>
          <a:p>
            <a:pPr marL="80010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300">
              <a:effectLst/>
            </a:endParaRPr>
          </a:p>
          <a:p>
            <a:pPr marL="34290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00" b="1"/>
              <a:t>Who owns IP in the content created using Generative AI?</a:t>
            </a:r>
          </a:p>
          <a:p>
            <a:pPr marL="80010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300">
              <a:effectLst/>
            </a:endParaRP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00" b="1"/>
              <a:t>Do Generative AI Models infringe IPRs?</a:t>
            </a:r>
          </a:p>
          <a:p>
            <a:pPr marL="80010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300"/>
          </a:p>
          <a:p>
            <a:pPr marL="57150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00" i="1">
                <a:effectLst/>
              </a:rPr>
              <a:t>Getty Images (US)</a:t>
            </a:r>
            <a:r>
              <a:rPr lang="en-US" sz="1300">
                <a:effectLst/>
              </a:rPr>
              <a:t>, </a:t>
            </a:r>
            <a:r>
              <a:rPr lang="en-US" sz="1300" i="1">
                <a:effectLst/>
              </a:rPr>
              <a:t>Inc. &amp; Ors v Stability AI Ltd (IL-2023-000007)</a:t>
            </a:r>
            <a:endParaRPr lang="en-US" sz="1300">
              <a:effectLst/>
            </a:endParaRPr>
          </a:p>
          <a:p>
            <a:pPr marL="80010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300">
              <a:effectLst/>
            </a:endParaRPr>
          </a:p>
          <a:p>
            <a:pPr marL="342900" lvl="1"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b="1"/>
              <a:t>Could users of AI Models infringe IPRs?</a:t>
            </a:r>
          </a:p>
          <a:p>
            <a:pPr marL="342900" lvl="1"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300" b="1"/>
          </a:p>
          <a:p>
            <a:pPr marL="342900" lvl="1"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b="1"/>
              <a:t>Data protection compliance.</a:t>
            </a:r>
          </a:p>
          <a:p>
            <a:pPr marL="800100" lvl="1"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300">
              <a:effectLst/>
            </a:endParaRPr>
          </a:p>
          <a:p>
            <a:pPr lvl="1"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037979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2;g24f4eefcc81_0_258">
            <a:extLst>
              <a:ext uri="{FF2B5EF4-FFF2-40B4-BE49-F238E27FC236}">
                <a16:creationId xmlns:a16="http://schemas.microsoft.com/office/drawing/2014/main" id="{36CCBB88-EA85-2B4E-9042-4496F3325D49}"/>
              </a:ext>
            </a:extLst>
          </p:cNvPr>
          <p:cNvSpPr txBox="1"/>
          <p:nvPr/>
        </p:nvSpPr>
        <p:spPr>
          <a:xfrm>
            <a:off x="377296" y="532629"/>
            <a:ext cx="1072631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1E3547"/>
                </a:solidFill>
                <a:latin typeface="Open Sans"/>
                <a:ea typeface="Open Sans"/>
                <a:cs typeface="Open Sans"/>
                <a:sym typeface="Open Sans"/>
              </a:rPr>
              <a:t>IMPACT ON BUSINESS</a:t>
            </a:r>
            <a:endParaRPr lang="en-US" sz="4800" dirty="0">
              <a:solidFill>
                <a:srgbClr val="1E3547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D4B990-1600-2F40-AEF3-ACB28B3BC982}"/>
              </a:ext>
            </a:extLst>
          </p:cNvPr>
          <p:cNvSpPr txBox="1"/>
          <p:nvPr/>
        </p:nvSpPr>
        <p:spPr>
          <a:xfrm>
            <a:off x="643996" y="1576436"/>
            <a:ext cx="1109461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D3D3D"/>
                </a:solidFill>
                <a:latin typeface="+mj-lt"/>
              </a:rPr>
              <a:t>Use cases</a:t>
            </a:r>
            <a:r>
              <a:rPr lang="en-GB" sz="1600" dirty="0">
                <a:solidFill>
                  <a:srgbClr val="3D3D3D"/>
                </a:solidFill>
                <a:latin typeface="+mj-lt"/>
              </a:rPr>
              <a:t>:</a:t>
            </a:r>
          </a:p>
          <a:p>
            <a:endParaRPr lang="en-GB" sz="1600" dirty="0">
              <a:solidFill>
                <a:srgbClr val="3D3D3D"/>
              </a:solidFill>
              <a:latin typeface="+mj-lt"/>
            </a:endParaRPr>
          </a:p>
          <a:p>
            <a:pPr marL="627063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3D3D3D"/>
                </a:solidFill>
                <a:latin typeface="+mj-lt"/>
              </a:rPr>
              <a:t>Customer Support Automation</a:t>
            </a:r>
            <a:r>
              <a:rPr lang="en-GB" sz="1600" dirty="0">
                <a:solidFill>
                  <a:srgbClr val="3D3D3D"/>
                </a:solidFill>
                <a:latin typeface="+mj-lt"/>
              </a:rPr>
              <a:t>: AI-driven chatbots and virtual assistants provide 24/7 customer service, reducing wait times and operational costs;</a:t>
            </a:r>
          </a:p>
          <a:p>
            <a:endParaRPr lang="en-GB" sz="1600" dirty="0">
              <a:solidFill>
                <a:srgbClr val="3D3D3D"/>
              </a:solidFill>
              <a:latin typeface="+mj-lt"/>
            </a:endParaRPr>
          </a:p>
          <a:p>
            <a:pPr marL="627063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3D3D3D"/>
                </a:solidFill>
                <a:latin typeface="+mj-lt"/>
              </a:rPr>
              <a:t>Personalized Marketing: </a:t>
            </a:r>
            <a:r>
              <a:rPr lang="en-GB" sz="1600" dirty="0">
                <a:solidFill>
                  <a:srgbClr val="3D3D3D"/>
                </a:solidFill>
                <a:latin typeface="+mj-lt"/>
              </a:rPr>
              <a:t>Generative AI creates tailored content and recommendations, improving customer engagement and sales;</a:t>
            </a:r>
          </a:p>
          <a:p>
            <a:pPr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3D3D3D"/>
              </a:solidFill>
              <a:latin typeface="+mj-lt"/>
            </a:endParaRPr>
          </a:p>
          <a:p>
            <a:pPr marL="627063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3D3D3D"/>
                </a:solidFill>
                <a:latin typeface="+mj-lt"/>
              </a:rPr>
              <a:t>Automated Content Creation: </a:t>
            </a:r>
            <a:r>
              <a:rPr lang="en-GB" sz="1600" dirty="0">
                <a:solidFill>
                  <a:srgbClr val="3D3D3D"/>
                </a:solidFill>
                <a:latin typeface="+mj-lt"/>
              </a:rPr>
              <a:t>AI generates articles, scripts, and videos, speeding up production and cutting costs in media and entertainment;</a:t>
            </a:r>
          </a:p>
          <a:p>
            <a:endParaRPr lang="en-GB" sz="1600" b="1" dirty="0">
              <a:solidFill>
                <a:srgbClr val="3D3D3D"/>
              </a:solidFill>
              <a:latin typeface="+mj-lt"/>
            </a:endParaRPr>
          </a:p>
          <a:p>
            <a:pPr marL="627063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3D3D3D"/>
                </a:solidFill>
                <a:latin typeface="+mj-lt"/>
              </a:rPr>
              <a:t>Predictive Analytics in Finance: </a:t>
            </a:r>
            <a:r>
              <a:rPr lang="en-GB" sz="1600" dirty="0">
                <a:solidFill>
                  <a:srgbClr val="3D3D3D"/>
                </a:solidFill>
                <a:latin typeface="+mj-lt"/>
              </a:rPr>
              <a:t>AI </a:t>
            </a:r>
            <a:r>
              <a:rPr lang="en-GB" sz="1600" dirty="0" err="1">
                <a:solidFill>
                  <a:srgbClr val="3D3D3D"/>
                </a:solidFill>
                <a:latin typeface="+mj-lt"/>
              </a:rPr>
              <a:t>analyzes</a:t>
            </a:r>
            <a:r>
              <a:rPr lang="en-GB" sz="1600" dirty="0">
                <a:solidFill>
                  <a:srgbClr val="3D3D3D"/>
                </a:solidFill>
                <a:latin typeface="+mj-lt"/>
              </a:rPr>
              <a:t> data to forecast trends, optimize investments, and enhance fraud detection in financial services;</a:t>
            </a:r>
          </a:p>
          <a:p>
            <a:pPr indent="-285750">
              <a:buFont typeface="Arial" panose="020B0604020202020204" pitchFamily="34" charset="0"/>
              <a:buChar char="•"/>
            </a:pPr>
            <a:endParaRPr lang="en-GB" sz="1600" b="1" dirty="0">
              <a:solidFill>
                <a:srgbClr val="3D3D3D"/>
              </a:solidFill>
              <a:latin typeface="+mj-lt"/>
            </a:endParaRPr>
          </a:p>
          <a:p>
            <a:pPr marL="627063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3D3D3D"/>
                </a:solidFill>
                <a:latin typeface="+mj-lt"/>
              </a:rPr>
              <a:t>Legal Process Automation: </a:t>
            </a:r>
            <a:r>
              <a:rPr lang="en-GB" sz="1600" dirty="0">
                <a:solidFill>
                  <a:srgbClr val="3D3D3D"/>
                </a:solidFill>
                <a:latin typeface="+mj-lt"/>
              </a:rPr>
              <a:t>AI drafts legal documents, reviews contracts, and predicts case outcomes, improving efficiency in legal services.</a:t>
            </a:r>
          </a:p>
        </p:txBody>
      </p:sp>
    </p:spTree>
    <p:extLst>
      <p:ext uri="{BB962C8B-B14F-4D97-AF65-F5344CB8AC3E}">
        <p14:creationId xmlns:p14="http://schemas.microsoft.com/office/powerpoint/2010/main" val="1237530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2;g24f4eefcc81_0_258">
            <a:extLst>
              <a:ext uri="{FF2B5EF4-FFF2-40B4-BE49-F238E27FC236}">
                <a16:creationId xmlns:a16="http://schemas.microsoft.com/office/drawing/2014/main" id="{3606257E-819E-0C52-37AA-640BE7602077}"/>
              </a:ext>
            </a:extLst>
          </p:cNvPr>
          <p:cNvSpPr txBox="1"/>
          <p:nvPr/>
        </p:nvSpPr>
        <p:spPr>
          <a:xfrm>
            <a:off x="377293" y="520273"/>
            <a:ext cx="1072631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1E3547"/>
                </a:solidFill>
                <a:latin typeface="Open Sans"/>
                <a:ea typeface="Open Sans"/>
                <a:cs typeface="Open Sans"/>
                <a:sym typeface="Open Sans"/>
              </a:rPr>
              <a:t>IMPACT ON BUSINESS</a:t>
            </a:r>
            <a:endParaRPr lang="en-US" sz="4800" dirty="0">
              <a:solidFill>
                <a:srgbClr val="1E3547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6164DE-FBF8-D633-D902-E58B020DC9A5}"/>
              </a:ext>
            </a:extLst>
          </p:cNvPr>
          <p:cNvSpPr txBox="1"/>
          <p:nvPr/>
        </p:nvSpPr>
        <p:spPr>
          <a:xfrm>
            <a:off x="6194853" y="1396068"/>
            <a:ext cx="545200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D3D3D"/>
                </a:solidFill>
                <a:latin typeface="+mj-lt"/>
              </a:rPr>
              <a:t>Actions to mitigate risks associated with generative AI:</a:t>
            </a:r>
            <a:endParaRPr lang="en-GB" sz="1600" dirty="0">
              <a:solidFill>
                <a:srgbClr val="3D3D3D"/>
              </a:solidFill>
              <a:latin typeface="+mj-lt"/>
            </a:endParaRPr>
          </a:p>
          <a:p>
            <a:endParaRPr lang="en-GB" sz="1600" dirty="0">
              <a:solidFill>
                <a:srgbClr val="3D3D3D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Understand the key legal and compliance risks with use;</a:t>
            </a:r>
          </a:p>
          <a:p>
            <a:endParaRPr lang="en-GB" sz="1600" dirty="0">
              <a:latin typeface="+mj-lt"/>
            </a:endParaRPr>
          </a:p>
          <a:p>
            <a:endParaRPr lang="en-GB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Audit current use and consider potential uses;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Implement policies governing the use of generative AI;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Tread carefully.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i="1" dirty="0">
              <a:solidFill>
                <a:srgbClr val="0D0D0D"/>
              </a:solidFill>
              <a:effectLst/>
              <a:latin typeface="+mj-lt"/>
            </a:endParaRPr>
          </a:p>
        </p:txBody>
      </p:sp>
      <p:pic>
        <p:nvPicPr>
          <p:cNvPr id="11" name="Picture 10" descr="A collage of a group of people&#10;&#10;Description automatically generated">
            <a:extLst>
              <a:ext uri="{FF2B5EF4-FFF2-40B4-BE49-F238E27FC236}">
                <a16:creationId xmlns:a16="http://schemas.microsoft.com/office/drawing/2014/main" id="{B472D338-F781-045E-6651-8AC9F301E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9951" r="17931" b="17269"/>
          <a:stretch/>
        </p:blipFill>
        <p:spPr>
          <a:xfrm>
            <a:off x="810125" y="1396068"/>
            <a:ext cx="4677304" cy="473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22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2;g24f4eefcc81_0_258">
            <a:extLst>
              <a:ext uri="{FF2B5EF4-FFF2-40B4-BE49-F238E27FC236}">
                <a16:creationId xmlns:a16="http://schemas.microsoft.com/office/drawing/2014/main" id="{95F67F22-42E8-CEC9-E8C5-2E7C092C2845}"/>
              </a:ext>
            </a:extLst>
          </p:cNvPr>
          <p:cNvSpPr txBox="1"/>
          <p:nvPr/>
        </p:nvSpPr>
        <p:spPr>
          <a:xfrm>
            <a:off x="549262" y="1633613"/>
            <a:ext cx="608631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ANY QUESTIONS?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Google Shape;222;g24f4eefcc81_0_258">
            <a:extLst>
              <a:ext uri="{FF2B5EF4-FFF2-40B4-BE49-F238E27FC236}">
                <a16:creationId xmlns:a16="http://schemas.microsoft.com/office/drawing/2014/main" id="{E319BD76-D13A-7A22-954E-F926D066FBB3}"/>
              </a:ext>
            </a:extLst>
          </p:cNvPr>
          <p:cNvSpPr txBox="1"/>
          <p:nvPr/>
        </p:nvSpPr>
        <p:spPr>
          <a:xfrm>
            <a:off x="549261" y="3268363"/>
            <a:ext cx="4842403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Luke Moulton,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Partner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32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luke.moulton@wrighthassall.co.uk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044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444</Words>
  <Application>Microsoft Office PowerPoint</Application>
  <PresentationFormat>Widescreen</PresentationFormat>
  <Paragraphs>89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Open Sans</vt:lpstr>
      <vt:lpstr>Source Sans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Sarah Jordan</cp:lastModifiedBy>
  <cp:revision>8</cp:revision>
  <dcterms:created xsi:type="dcterms:W3CDTF">2024-11-19T20:50:00Z</dcterms:created>
  <dcterms:modified xsi:type="dcterms:W3CDTF">2024-11-19T22:04:54Z</dcterms:modified>
</cp:coreProperties>
</file>