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0" r:id="rId4"/>
    <p:sldId id="272" r:id="rId5"/>
    <p:sldId id="298" r:id="rId6"/>
    <p:sldId id="286" r:id="rId7"/>
    <p:sldId id="290" r:id="rId8"/>
    <p:sldId id="292" r:id="rId9"/>
    <p:sldId id="295" r:id="rId10"/>
    <p:sldId id="296" r:id="rId11"/>
    <p:sldId id="297" r:id="rId12"/>
    <p:sldId id="294" r:id="rId13"/>
    <p:sldId id="299" r:id="rId1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75355" autoAdjust="0"/>
  </p:normalViewPr>
  <p:slideViewPr>
    <p:cSldViewPr snapToGrid="0">
      <p:cViewPr varScale="1">
        <p:scale>
          <a:sx n="84" d="100"/>
          <a:sy n="84" d="100"/>
        </p:scale>
        <p:origin x="16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18998E-4C99-4CD7-9E1E-32F773982C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12DF-736E-F24D-FDD6-6D091A7CE8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6A379-12AC-4873-8CED-796634041637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0B60F-FB56-A403-CA43-D04AF2F405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CD4C0-F1F7-1E45-6A69-B550586A68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08E4A-6416-44BA-AF47-58A19ECEE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2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B770F-5C1D-43E2-8AB0-7548EB8F225A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74842-2026-41CA-9B12-560337A29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2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74842-2026-41CA-9B12-560337A29F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234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f4eefcc81_0_310:notes"/>
          <p:cNvSpPr txBox="1">
            <a:spLocks noGrp="1"/>
          </p:cNvSpPr>
          <p:nvPr>
            <p:ph type="body" idx="1"/>
          </p:nvPr>
        </p:nvSpPr>
        <p:spPr>
          <a:xfrm>
            <a:off x="697589" y="5244648"/>
            <a:ext cx="5580704" cy="4968613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272" name="Google Shape;272;g24f4eefcc8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3675" y="827088"/>
            <a:ext cx="7362825" cy="4141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3954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74842-2026-41CA-9B12-560337A29F1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57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74842-2026-41CA-9B12-560337A29F1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4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74842-2026-41CA-9B12-560337A29F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1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f4eefcc81_0_310:notes"/>
          <p:cNvSpPr txBox="1">
            <a:spLocks noGrp="1"/>
          </p:cNvSpPr>
          <p:nvPr>
            <p:ph type="body" idx="1"/>
          </p:nvPr>
        </p:nvSpPr>
        <p:spPr>
          <a:xfrm>
            <a:off x="697589" y="5244648"/>
            <a:ext cx="5580704" cy="4968613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 lang="en-GB" sz="1400" dirty="0"/>
          </a:p>
        </p:txBody>
      </p:sp>
      <p:sp>
        <p:nvSpPr>
          <p:cNvPr id="272" name="Google Shape;272;g24f4eefcc8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3675" y="827088"/>
            <a:ext cx="7362825" cy="4141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f4eefcc81_0_310:notes"/>
          <p:cNvSpPr txBox="1">
            <a:spLocks noGrp="1"/>
          </p:cNvSpPr>
          <p:nvPr>
            <p:ph type="body" idx="1"/>
          </p:nvPr>
        </p:nvSpPr>
        <p:spPr>
          <a:xfrm>
            <a:off x="697589" y="5244648"/>
            <a:ext cx="5580704" cy="4968613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272" name="Google Shape;272;g24f4eefcc8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3675" y="827088"/>
            <a:ext cx="7362825" cy="4141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608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f4eefcc81_0_310:notes"/>
          <p:cNvSpPr txBox="1">
            <a:spLocks noGrp="1"/>
          </p:cNvSpPr>
          <p:nvPr>
            <p:ph type="body" idx="1"/>
          </p:nvPr>
        </p:nvSpPr>
        <p:spPr>
          <a:xfrm>
            <a:off x="697589" y="5244648"/>
            <a:ext cx="5580704" cy="4968613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endParaRPr sz="1400" b="1" dirty="0"/>
          </a:p>
        </p:txBody>
      </p:sp>
      <p:sp>
        <p:nvSpPr>
          <p:cNvPr id="272" name="Google Shape;272;g24f4eefcc8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3675" y="827088"/>
            <a:ext cx="7362825" cy="4141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12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f4eefcc81_0_310:notes"/>
          <p:cNvSpPr txBox="1">
            <a:spLocks noGrp="1"/>
          </p:cNvSpPr>
          <p:nvPr>
            <p:ph type="body" idx="1"/>
          </p:nvPr>
        </p:nvSpPr>
        <p:spPr>
          <a:xfrm>
            <a:off x="697589" y="5244648"/>
            <a:ext cx="5580704" cy="4968613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2" name="Google Shape;272;g24f4eefcc8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3675" y="827088"/>
            <a:ext cx="7362825" cy="4141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192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f4eefcc81_0_310:notes"/>
          <p:cNvSpPr txBox="1">
            <a:spLocks noGrp="1"/>
          </p:cNvSpPr>
          <p:nvPr>
            <p:ph type="body" idx="1"/>
          </p:nvPr>
        </p:nvSpPr>
        <p:spPr>
          <a:xfrm>
            <a:off x="697589" y="5244648"/>
            <a:ext cx="5580704" cy="4968613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 lang="en-GB" u="none" dirty="0"/>
          </a:p>
        </p:txBody>
      </p:sp>
      <p:sp>
        <p:nvSpPr>
          <p:cNvPr id="272" name="Google Shape;272;g24f4eefcc8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3675" y="827088"/>
            <a:ext cx="7362825" cy="4141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2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f4eefcc81_0_310:notes"/>
          <p:cNvSpPr txBox="1">
            <a:spLocks noGrp="1"/>
          </p:cNvSpPr>
          <p:nvPr>
            <p:ph type="body" idx="1"/>
          </p:nvPr>
        </p:nvSpPr>
        <p:spPr>
          <a:xfrm>
            <a:off x="697589" y="5244648"/>
            <a:ext cx="5580704" cy="4968613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272" name="Google Shape;272;g24f4eefcc8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3675" y="827088"/>
            <a:ext cx="7362825" cy="4141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37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f4eefcc81_0_310:notes"/>
          <p:cNvSpPr txBox="1">
            <a:spLocks noGrp="1"/>
          </p:cNvSpPr>
          <p:nvPr>
            <p:ph type="body" idx="1"/>
          </p:nvPr>
        </p:nvSpPr>
        <p:spPr>
          <a:xfrm>
            <a:off x="697589" y="5244648"/>
            <a:ext cx="5580704" cy="4968613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 lang="en-GB" sz="1400" dirty="0"/>
          </a:p>
        </p:txBody>
      </p:sp>
      <p:sp>
        <p:nvSpPr>
          <p:cNvPr id="272" name="Google Shape;272;g24f4eefcc8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93675" y="827088"/>
            <a:ext cx="7362825" cy="4141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183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224;g24f4eefcc81_0_258">
            <a:extLst>
              <a:ext uri="{FF2B5EF4-FFF2-40B4-BE49-F238E27FC236}">
                <a16:creationId xmlns:a16="http://schemas.microsoft.com/office/drawing/2014/main" id="{CEE518BE-D212-81F1-6FEA-DD440086FFD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2358" y="5784209"/>
            <a:ext cx="3703194" cy="5889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25;g24f4eefcc81_0_258">
            <a:extLst>
              <a:ext uri="{FF2B5EF4-FFF2-40B4-BE49-F238E27FC236}">
                <a16:creationId xmlns:a16="http://schemas.microsoft.com/office/drawing/2014/main" id="{0ADC0020-5403-F9C0-7E66-17FB1707FCFD}"/>
              </a:ext>
            </a:extLst>
          </p:cNvPr>
          <p:cNvSpPr/>
          <p:nvPr userDrawn="1"/>
        </p:nvSpPr>
        <p:spPr>
          <a:xfrm>
            <a:off x="872350" y="2383250"/>
            <a:ext cx="92700" cy="13872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26;g24f4eefcc81_0_258">
            <a:extLst>
              <a:ext uri="{FF2B5EF4-FFF2-40B4-BE49-F238E27FC236}">
                <a16:creationId xmlns:a16="http://schemas.microsoft.com/office/drawing/2014/main" id="{EFACD050-5AEB-8A4C-AAEA-F52293A30672}"/>
              </a:ext>
            </a:extLst>
          </p:cNvPr>
          <p:cNvSpPr/>
          <p:nvPr userDrawn="1"/>
        </p:nvSpPr>
        <p:spPr>
          <a:xfrm rot="10800000">
            <a:off x="9062225" y="50"/>
            <a:ext cx="4180800" cy="68580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27;g24f4eefcc81_0_258">
            <a:extLst>
              <a:ext uri="{FF2B5EF4-FFF2-40B4-BE49-F238E27FC236}">
                <a16:creationId xmlns:a16="http://schemas.microsoft.com/office/drawing/2014/main" id="{12017642-6E69-1EA3-A7B3-231BB705A7AB}"/>
              </a:ext>
            </a:extLst>
          </p:cNvPr>
          <p:cNvSpPr/>
          <p:nvPr userDrawn="1"/>
        </p:nvSpPr>
        <p:spPr>
          <a:xfrm rot="10800000">
            <a:off x="9216450" y="50"/>
            <a:ext cx="4180800" cy="68580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28;g24f4eefcc81_0_258">
            <a:extLst>
              <a:ext uri="{FF2B5EF4-FFF2-40B4-BE49-F238E27FC236}">
                <a16:creationId xmlns:a16="http://schemas.microsoft.com/office/drawing/2014/main" id="{23B76177-FCC1-347E-1248-36F3F6C21C77}"/>
              </a:ext>
            </a:extLst>
          </p:cNvPr>
          <p:cNvSpPr/>
          <p:nvPr userDrawn="1"/>
        </p:nvSpPr>
        <p:spPr>
          <a:xfrm flipH="1">
            <a:off x="9666299" y="150"/>
            <a:ext cx="2525700" cy="68580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57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329;g24f4eefcc81_0_431">
            <a:extLst>
              <a:ext uri="{FF2B5EF4-FFF2-40B4-BE49-F238E27FC236}">
                <a16:creationId xmlns:a16="http://schemas.microsoft.com/office/drawing/2014/main" id="{5FA0B8CB-DE57-BE2D-7354-B93F7AB0E000}"/>
              </a:ext>
            </a:extLst>
          </p:cNvPr>
          <p:cNvSpPr txBox="1"/>
          <p:nvPr userDrawn="1"/>
        </p:nvSpPr>
        <p:spPr>
          <a:xfrm>
            <a:off x="371606" y="319075"/>
            <a:ext cx="8213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MEET THE TEAM</a:t>
            </a:r>
            <a:endParaRPr dirty="0">
              <a:solidFill>
                <a:srgbClr val="1E3547"/>
              </a:solidFill>
            </a:endParaRPr>
          </a:p>
        </p:txBody>
      </p:sp>
      <p:sp>
        <p:nvSpPr>
          <p:cNvPr id="29" name="Google Shape;330;g24f4eefcc81_0_431">
            <a:extLst>
              <a:ext uri="{FF2B5EF4-FFF2-40B4-BE49-F238E27FC236}">
                <a16:creationId xmlns:a16="http://schemas.microsoft.com/office/drawing/2014/main" id="{DC7A51FB-D090-1AFE-B1FE-45F6ECE2DB40}"/>
              </a:ext>
            </a:extLst>
          </p:cNvPr>
          <p:cNvSpPr/>
          <p:nvPr userDrawn="1"/>
        </p:nvSpPr>
        <p:spPr>
          <a:xfrm>
            <a:off x="0" y="-2150"/>
            <a:ext cx="92700" cy="6858000"/>
          </a:xfrm>
          <a:prstGeom prst="rect">
            <a:avLst/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31;g24f4eefcc81_0_431">
            <a:extLst>
              <a:ext uri="{FF2B5EF4-FFF2-40B4-BE49-F238E27FC236}">
                <a16:creationId xmlns:a16="http://schemas.microsoft.com/office/drawing/2014/main" id="{11FC3D8F-D7FD-AF84-9C2C-9754F2CB41E0}"/>
              </a:ext>
            </a:extLst>
          </p:cNvPr>
          <p:cNvSpPr/>
          <p:nvPr userDrawn="1"/>
        </p:nvSpPr>
        <p:spPr>
          <a:xfrm>
            <a:off x="92700" y="-2150"/>
            <a:ext cx="92700" cy="18288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32;g24f4eefcc81_0_431">
            <a:extLst>
              <a:ext uri="{FF2B5EF4-FFF2-40B4-BE49-F238E27FC236}">
                <a16:creationId xmlns:a16="http://schemas.microsoft.com/office/drawing/2014/main" id="{768B284B-087D-4273-F4D9-EF82850CE77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33;g24f4eefcc81_0_431">
            <a:extLst>
              <a:ext uri="{FF2B5EF4-FFF2-40B4-BE49-F238E27FC236}">
                <a16:creationId xmlns:a16="http://schemas.microsoft.com/office/drawing/2014/main" id="{4225DC4D-F741-3039-2A34-BB48A24316D2}"/>
              </a:ext>
            </a:extLst>
          </p:cNvPr>
          <p:cNvSpPr/>
          <p:nvPr userDrawn="1"/>
        </p:nvSpPr>
        <p:spPr>
          <a:xfrm rot="10800000">
            <a:off x="10949465" y="3382333"/>
            <a:ext cx="2118600" cy="34758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4;g24f4eefcc81_0_431">
            <a:extLst>
              <a:ext uri="{FF2B5EF4-FFF2-40B4-BE49-F238E27FC236}">
                <a16:creationId xmlns:a16="http://schemas.microsoft.com/office/drawing/2014/main" id="{535A8C93-003F-67C1-AEE4-29ED099EB72F}"/>
              </a:ext>
            </a:extLst>
          </p:cNvPr>
          <p:cNvSpPr/>
          <p:nvPr userDrawn="1"/>
        </p:nvSpPr>
        <p:spPr>
          <a:xfrm rot="10800000">
            <a:off x="11027626" y="3382333"/>
            <a:ext cx="2118600" cy="34758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35;g24f4eefcc81_0_431">
            <a:extLst>
              <a:ext uri="{FF2B5EF4-FFF2-40B4-BE49-F238E27FC236}">
                <a16:creationId xmlns:a16="http://schemas.microsoft.com/office/drawing/2014/main" id="{92D3F60C-1F74-DAF9-05FB-145DB4DC395B}"/>
              </a:ext>
            </a:extLst>
          </p:cNvPr>
          <p:cNvSpPr/>
          <p:nvPr userDrawn="1"/>
        </p:nvSpPr>
        <p:spPr>
          <a:xfrm flipH="1">
            <a:off x="11255606" y="3382555"/>
            <a:ext cx="1279800" cy="34758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66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86B2-72A2-5613-2360-AEE57F0B4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6147C-38CF-11D5-8637-13548F9AD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C156-40F1-29AE-6C1E-5B751173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B3785-CCBE-65B9-3B57-44EE6BB1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B74B7-900F-2B90-46E7-ABE2CBBB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8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7B7F-4B28-D008-4973-B2C32061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2C74-0684-86F2-935C-F66536B5E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AAF1B-1F9F-82C0-043A-F829BC34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F108C-5F17-952D-691C-8820ABB5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C50EA-E9E9-2BF5-5A4A-1E16AA38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2EBA-659D-09DA-F79F-95E2421B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26838-0F62-C129-14A6-1B8E2B04C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31D72-4551-0725-02BB-D9E78F3B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DDC4D-382D-EFD2-FB80-D70F4B3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41AEC-D1B3-1869-6E9B-1A3B3716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9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84E2-DB6E-0533-99D9-5D319538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C5EC-4E9E-ABE3-AE6F-EED4BC487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BF348-F066-C7FF-443F-AAEE08DBB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1BCEA-195C-3538-28EB-5144B1D58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715E3-2FF8-6F25-542A-B250C6BD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8F41B-FDA1-B512-82F2-896030F8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09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F96F-E1EA-DD0C-ACB0-A93E8BFA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A86AA-D919-D898-A1B8-0C093E9B9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B2898-27C2-354B-D259-59D8E9518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33BD0-FC21-C1F2-99D9-A3837544B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5518A-C911-8142-F6EE-C0EC1CAD5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F03263-9638-B59F-DE59-2EC5085C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7C151-C18B-4FB4-EDD7-26CD4BA8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7C3E0-61F8-6303-D046-7BA1A46B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60B8-04BF-1EDD-5F32-97F87D33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22465-FCCC-E27C-58B0-49B85D0E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C6E6C-F97A-7E43-1012-2CDCF76E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5D581-DA99-7B3A-A995-72692E74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1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B905-D504-26B9-62AF-D8FD029F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04CA2-601A-DB67-5EBA-C876F42F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70E16-73A3-86C5-F420-D78612D9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95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9049-7708-9B44-2D67-F67025E0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98C08-6FD5-D723-BEE6-2B6E3FFA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AAC8B-9FC9-828C-8652-1E3D04A40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7F43D-E934-638D-9686-77A7422E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F56C6-83E5-1377-BDDC-AD9EF915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B2B0B-D17F-8D9B-A434-41DCD4BC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2164-2216-807E-1D55-CCA12528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562C3-58DA-FEBD-B6E0-BDCCFFB17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AFBD7-3C75-8893-D3B6-3447FE54F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338B1-0615-A3AC-6C7E-C14596CE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3D5C1-3B0F-5A21-9F97-F30C8DA1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08407-27A2-EC81-2C83-212199F4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5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5;g24f4eefcc81_0_63">
            <a:extLst>
              <a:ext uri="{FF2B5EF4-FFF2-40B4-BE49-F238E27FC236}">
                <a16:creationId xmlns:a16="http://schemas.microsoft.com/office/drawing/2014/main" id="{EC0D56B5-3D72-F4B3-E192-E674773AD82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80600" y="6433726"/>
            <a:ext cx="2031600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6;g24f4eefcc81_0_63">
            <a:extLst>
              <a:ext uri="{FF2B5EF4-FFF2-40B4-BE49-F238E27FC236}">
                <a16:creationId xmlns:a16="http://schemas.microsoft.com/office/drawing/2014/main" id="{502AD27E-5AB4-04F2-3D8F-C6A55DD4D616}"/>
              </a:ext>
            </a:extLst>
          </p:cNvPr>
          <p:cNvSpPr/>
          <p:nvPr userDrawn="1"/>
        </p:nvSpPr>
        <p:spPr>
          <a:xfrm>
            <a:off x="7690825" y="-75"/>
            <a:ext cx="4501200" cy="6858000"/>
          </a:xfrm>
          <a:prstGeom prst="rect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117;g24f4eefcc81_0_63">
            <a:extLst>
              <a:ext uri="{FF2B5EF4-FFF2-40B4-BE49-F238E27FC236}">
                <a16:creationId xmlns:a16="http://schemas.microsoft.com/office/drawing/2014/main" id="{04827875-4613-3FA5-D607-65E3BC4038C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g24f4eefcc81_0_63">
            <a:extLst>
              <a:ext uri="{FF2B5EF4-FFF2-40B4-BE49-F238E27FC236}">
                <a16:creationId xmlns:a16="http://schemas.microsoft.com/office/drawing/2014/main" id="{E72B0637-1676-4732-829D-8E61308C7D5E}"/>
              </a:ext>
            </a:extLst>
          </p:cNvPr>
          <p:cNvSpPr/>
          <p:nvPr userDrawn="1"/>
        </p:nvSpPr>
        <p:spPr>
          <a:xfrm>
            <a:off x="5340250" y="876925"/>
            <a:ext cx="4991700" cy="50928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9;g24f4eefcc81_0_63">
            <a:extLst>
              <a:ext uri="{FF2B5EF4-FFF2-40B4-BE49-F238E27FC236}">
                <a16:creationId xmlns:a16="http://schemas.microsoft.com/office/drawing/2014/main" id="{D8B573C6-FE0B-DF94-5BE4-34CB13A33FE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31295"/>
          <a:stretch/>
        </p:blipFill>
        <p:spPr>
          <a:xfrm>
            <a:off x="6220225" y="876925"/>
            <a:ext cx="4111725" cy="423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23;g24f4eefcc81_0_63">
            <a:extLst>
              <a:ext uri="{FF2B5EF4-FFF2-40B4-BE49-F238E27FC236}">
                <a16:creationId xmlns:a16="http://schemas.microsoft.com/office/drawing/2014/main" id="{A43DBA81-3C5A-5663-422C-93CE31AA9D36}"/>
              </a:ext>
            </a:extLst>
          </p:cNvPr>
          <p:cNvCxnSpPr/>
          <p:nvPr userDrawn="1"/>
        </p:nvCxnSpPr>
        <p:spPr>
          <a:xfrm>
            <a:off x="6385800" y="4845575"/>
            <a:ext cx="5823600" cy="0"/>
          </a:xfrm>
          <a:prstGeom prst="straightConnector1">
            <a:avLst/>
          </a:prstGeom>
          <a:noFill/>
          <a:ln w="19050" cap="flat" cmpd="sng">
            <a:solidFill>
              <a:srgbClr val="BDD91A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5790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40CD-33F6-2093-88D0-5CAB45C3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5C64D-526A-34A5-3359-29623AA68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96ED9-C4A6-8724-A74C-7415FBF0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6D5E9-0654-42B5-B745-80398CA9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D0B55-7665-066E-EADD-BDB1E119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55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878846-362A-E742-6B7A-C0A516F66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F9B09-BED0-9EA7-DD83-6C84B094A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8FE72-E0F6-2D27-9DAB-13DBC61F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A075F-83DB-5B46-B11C-0842B947450E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B6ACF-37CE-D9BB-68FC-9CBB45AC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B841E-29E3-94C1-D6AA-D3266F30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C9492D-731C-2148-A964-82E7EBDB0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7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8;g24f4eefcc81_0_147">
            <a:extLst>
              <a:ext uri="{FF2B5EF4-FFF2-40B4-BE49-F238E27FC236}">
                <a16:creationId xmlns:a16="http://schemas.microsoft.com/office/drawing/2014/main" id="{77CBD4F5-908C-056A-5110-DCE4A13DF09D}"/>
              </a:ext>
            </a:extLst>
          </p:cNvPr>
          <p:cNvSpPr/>
          <p:nvPr userDrawn="1"/>
        </p:nvSpPr>
        <p:spPr>
          <a:xfrm>
            <a:off x="0" y="6307100"/>
            <a:ext cx="12192000" cy="550800"/>
          </a:xfrm>
          <a:prstGeom prst="rect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29;g24f4eefcc81_0_147">
            <a:extLst>
              <a:ext uri="{FF2B5EF4-FFF2-40B4-BE49-F238E27FC236}">
                <a16:creationId xmlns:a16="http://schemas.microsoft.com/office/drawing/2014/main" id="{1384C031-BADE-FE5B-FDEA-62FE07385D2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80600" y="6433726"/>
            <a:ext cx="2031600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4;g24f4eefcc81_0_147">
            <a:extLst>
              <a:ext uri="{FF2B5EF4-FFF2-40B4-BE49-F238E27FC236}">
                <a16:creationId xmlns:a16="http://schemas.microsoft.com/office/drawing/2014/main" id="{A05E9FC3-420D-D6DE-A0AF-31A3662A63C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89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39;g24f4eefcc81_0_161">
            <a:extLst>
              <a:ext uri="{FF2B5EF4-FFF2-40B4-BE49-F238E27FC236}">
                <a16:creationId xmlns:a16="http://schemas.microsoft.com/office/drawing/2014/main" id="{2D965DB7-3D2B-1255-0D2F-B74739050C09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51435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0;g24f4eefcc81_0_161">
            <a:extLst>
              <a:ext uri="{FF2B5EF4-FFF2-40B4-BE49-F238E27FC236}">
                <a16:creationId xmlns:a16="http://schemas.microsoft.com/office/drawing/2014/main" id="{C50CAC38-71AD-FE39-06D0-7156ADD74A63}"/>
              </a:ext>
            </a:extLst>
          </p:cNvPr>
          <p:cNvSpPr/>
          <p:nvPr userDrawn="1"/>
        </p:nvSpPr>
        <p:spPr>
          <a:xfrm>
            <a:off x="3838075" y="1506500"/>
            <a:ext cx="3080400" cy="36540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43;g24f4eefcc81_0_161">
            <a:extLst>
              <a:ext uri="{FF2B5EF4-FFF2-40B4-BE49-F238E27FC236}">
                <a16:creationId xmlns:a16="http://schemas.microsoft.com/office/drawing/2014/main" id="{D33704DF-8B6B-572F-665C-ACEF4F1AD67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072" y="1843900"/>
            <a:ext cx="2652626" cy="33165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44;g24f4eefcc81_0_161">
            <a:extLst>
              <a:ext uri="{FF2B5EF4-FFF2-40B4-BE49-F238E27FC236}">
                <a16:creationId xmlns:a16="http://schemas.microsoft.com/office/drawing/2014/main" id="{ADB300CA-5307-9C03-47F2-A3D7BB66658F}"/>
              </a:ext>
            </a:extLst>
          </p:cNvPr>
          <p:cNvCxnSpPr/>
          <p:nvPr userDrawn="1"/>
        </p:nvCxnSpPr>
        <p:spPr>
          <a:xfrm>
            <a:off x="0" y="2259875"/>
            <a:ext cx="6565800" cy="0"/>
          </a:xfrm>
          <a:prstGeom prst="straightConnector1">
            <a:avLst/>
          </a:prstGeom>
          <a:noFill/>
          <a:ln w="19050" cap="flat" cmpd="sng">
            <a:solidFill>
              <a:srgbClr val="BDD91A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3" name="Google Shape;147;g24f4eefcc81_0_161">
            <a:extLst>
              <a:ext uri="{FF2B5EF4-FFF2-40B4-BE49-F238E27FC236}">
                <a16:creationId xmlns:a16="http://schemas.microsoft.com/office/drawing/2014/main" id="{AE1863BB-F1AD-01F1-5210-0037CC13831D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8;g24f4eefcc81_0_147">
            <a:extLst>
              <a:ext uri="{FF2B5EF4-FFF2-40B4-BE49-F238E27FC236}">
                <a16:creationId xmlns:a16="http://schemas.microsoft.com/office/drawing/2014/main" id="{EEDCC223-4D13-DA59-4221-2FC0233A4FB5}"/>
              </a:ext>
            </a:extLst>
          </p:cNvPr>
          <p:cNvSpPr/>
          <p:nvPr userDrawn="1"/>
        </p:nvSpPr>
        <p:spPr>
          <a:xfrm>
            <a:off x="0" y="6307100"/>
            <a:ext cx="12192000" cy="550800"/>
          </a:xfrm>
          <a:prstGeom prst="rect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29;g24f4eefcc81_0_147">
            <a:extLst>
              <a:ext uri="{FF2B5EF4-FFF2-40B4-BE49-F238E27FC236}">
                <a16:creationId xmlns:a16="http://schemas.microsoft.com/office/drawing/2014/main" id="{BAE85842-110E-A50E-3F4A-765A1C4C9DBB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80599" y="6440128"/>
            <a:ext cx="2031600" cy="32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40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52;g24f4eefcc81_0_234">
            <a:extLst>
              <a:ext uri="{FF2B5EF4-FFF2-40B4-BE49-F238E27FC236}">
                <a16:creationId xmlns:a16="http://schemas.microsoft.com/office/drawing/2014/main" id="{B6A7C096-E4FC-C498-DCD5-AECAC88603A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5895" r="10000"/>
          <a:stretch/>
        </p:blipFill>
        <p:spPr>
          <a:xfrm rot="-5400000">
            <a:off x="2674839" y="-2674837"/>
            <a:ext cx="6847723" cy="121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53;g24f4eefcc81_0_234">
            <a:extLst>
              <a:ext uri="{FF2B5EF4-FFF2-40B4-BE49-F238E27FC236}">
                <a16:creationId xmlns:a16="http://schemas.microsoft.com/office/drawing/2014/main" id="{C8018EDC-7E34-CCCD-A3D3-51A162164226}"/>
              </a:ext>
            </a:extLst>
          </p:cNvPr>
          <p:cNvSpPr/>
          <p:nvPr userDrawn="1"/>
        </p:nvSpPr>
        <p:spPr>
          <a:xfrm>
            <a:off x="8619125" y="1393375"/>
            <a:ext cx="3080400" cy="36540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4;g24f4eefcc81_0_234">
            <a:extLst>
              <a:ext uri="{FF2B5EF4-FFF2-40B4-BE49-F238E27FC236}">
                <a16:creationId xmlns:a16="http://schemas.microsoft.com/office/drawing/2014/main" id="{9D91C63F-BABC-8A99-DC2F-6044456F94D6}"/>
              </a:ext>
            </a:extLst>
          </p:cNvPr>
          <p:cNvSpPr/>
          <p:nvPr userDrawn="1"/>
        </p:nvSpPr>
        <p:spPr>
          <a:xfrm>
            <a:off x="3838075" y="1627700"/>
            <a:ext cx="7636500" cy="39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55;g24f4eefcc81_0_234">
            <a:extLst>
              <a:ext uri="{FF2B5EF4-FFF2-40B4-BE49-F238E27FC236}">
                <a16:creationId xmlns:a16="http://schemas.microsoft.com/office/drawing/2014/main" id="{2E3AA1F8-5184-0B33-2707-7100B1156C1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0600" y="6433726"/>
            <a:ext cx="2031600" cy="32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56;g24f4eefcc81_0_234">
            <a:extLst>
              <a:ext uri="{FF2B5EF4-FFF2-40B4-BE49-F238E27FC236}">
                <a16:creationId xmlns:a16="http://schemas.microsoft.com/office/drawing/2014/main" id="{07CD78FF-0B54-2271-9D7B-36AA3C22CF4E}"/>
              </a:ext>
            </a:extLst>
          </p:cNvPr>
          <p:cNvCxnSpPr/>
          <p:nvPr userDrawn="1"/>
        </p:nvCxnSpPr>
        <p:spPr>
          <a:xfrm>
            <a:off x="0" y="4624700"/>
            <a:ext cx="6565800" cy="0"/>
          </a:xfrm>
          <a:prstGeom prst="straightConnector1">
            <a:avLst/>
          </a:prstGeom>
          <a:noFill/>
          <a:ln w="19050" cap="flat" cmpd="sng">
            <a:solidFill>
              <a:srgbClr val="BDD91A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7" name="Google Shape;159;g24f4eefcc81_0_234">
            <a:extLst>
              <a:ext uri="{FF2B5EF4-FFF2-40B4-BE49-F238E27FC236}">
                <a16:creationId xmlns:a16="http://schemas.microsoft.com/office/drawing/2014/main" id="{6D22F6B6-2141-C6C3-D780-A3EC6C73A0D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64;g24f4eefcc81_0_86">
            <a:extLst>
              <a:ext uri="{FF2B5EF4-FFF2-40B4-BE49-F238E27FC236}">
                <a16:creationId xmlns:a16="http://schemas.microsoft.com/office/drawing/2014/main" id="{CBDE240D-9659-B886-BB77-D3F82998726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02494" y="0"/>
            <a:ext cx="1028951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5;g24f4eefcc81_0_86">
            <a:extLst>
              <a:ext uri="{FF2B5EF4-FFF2-40B4-BE49-F238E27FC236}">
                <a16:creationId xmlns:a16="http://schemas.microsoft.com/office/drawing/2014/main" id="{1CBEC888-CC3D-7D00-7E40-0979E9A9F98E}"/>
              </a:ext>
            </a:extLst>
          </p:cNvPr>
          <p:cNvSpPr/>
          <p:nvPr userDrawn="1"/>
        </p:nvSpPr>
        <p:spPr>
          <a:xfrm>
            <a:off x="0" y="-75"/>
            <a:ext cx="7330200" cy="6858000"/>
          </a:xfrm>
          <a:prstGeom prst="rect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66;g24f4eefcc81_0_86">
            <a:extLst>
              <a:ext uri="{FF2B5EF4-FFF2-40B4-BE49-F238E27FC236}">
                <a16:creationId xmlns:a16="http://schemas.microsoft.com/office/drawing/2014/main" id="{E18FBCB1-9DEB-2F69-7102-E2ACBFEF8DC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80600" y="6433726"/>
            <a:ext cx="2031600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7;g24f4eefcc81_0_86">
            <a:extLst>
              <a:ext uri="{FF2B5EF4-FFF2-40B4-BE49-F238E27FC236}">
                <a16:creationId xmlns:a16="http://schemas.microsoft.com/office/drawing/2014/main" id="{3217F776-2E98-743A-5058-41A70F99E46D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68;g24f4eefcc81_0_86">
            <a:extLst>
              <a:ext uri="{FF2B5EF4-FFF2-40B4-BE49-F238E27FC236}">
                <a16:creationId xmlns:a16="http://schemas.microsoft.com/office/drawing/2014/main" id="{1BE5AA81-6647-A670-6534-DBCBFB894F2D}"/>
              </a:ext>
            </a:extLst>
          </p:cNvPr>
          <p:cNvSpPr/>
          <p:nvPr userDrawn="1"/>
        </p:nvSpPr>
        <p:spPr>
          <a:xfrm>
            <a:off x="6308025" y="732200"/>
            <a:ext cx="2820900" cy="2878200"/>
          </a:xfrm>
          <a:prstGeom prst="rect">
            <a:avLst/>
          </a:prstGeom>
          <a:solidFill>
            <a:srgbClr val="5BC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69;g24f4eefcc81_0_86">
            <a:extLst>
              <a:ext uri="{FF2B5EF4-FFF2-40B4-BE49-F238E27FC236}">
                <a16:creationId xmlns:a16="http://schemas.microsoft.com/office/drawing/2014/main" id="{C006ECF8-8812-5AA6-06E7-B3DA60EE311E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17671" r="17671"/>
          <a:stretch/>
        </p:blipFill>
        <p:spPr>
          <a:xfrm>
            <a:off x="6308028" y="1213575"/>
            <a:ext cx="2323671" cy="23953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73;g24f4eefcc81_0_86">
            <a:extLst>
              <a:ext uri="{FF2B5EF4-FFF2-40B4-BE49-F238E27FC236}">
                <a16:creationId xmlns:a16="http://schemas.microsoft.com/office/drawing/2014/main" id="{74C25D8A-A404-E2A9-1D51-4465F25A12C3}"/>
              </a:ext>
            </a:extLst>
          </p:cNvPr>
          <p:cNvCxnSpPr/>
          <p:nvPr userDrawn="1"/>
        </p:nvCxnSpPr>
        <p:spPr>
          <a:xfrm>
            <a:off x="7161550" y="2866875"/>
            <a:ext cx="0" cy="4002300"/>
          </a:xfrm>
          <a:prstGeom prst="straightConnector1">
            <a:avLst/>
          </a:prstGeom>
          <a:noFill/>
          <a:ln w="19050" cap="flat" cmpd="sng">
            <a:solidFill>
              <a:srgbClr val="47BDCE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970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4;g24f4eefcc81_0_249">
            <a:extLst>
              <a:ext uri="{FF2B5EF4-FFF2-40B4-BE49-F238E27FC236}">
                <a16:creationId xmlns:a16="http://schemas.microsoft.com/office/drawing/2014/main" id="{0FED5EA6-3D4D-50E4-2C32-64B302A9C04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0913"/>
          <a:stretch/>
        </p:blipFill>
        <p:spPr>
          <a:xfrm rot="5400000">
            <a:off x="4694662" y="-643611"/>
            <a:ext cx="6853724" cy="814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7;g24f4eefcc81_0_249">
            <a:extLst>
              <a:ext uri="{FF2B5EF4-FFF2-40B4-BE49-F238E27FC236}">
                <a16:creationId xmlns:a16="http://schemas.microsoft.com/office/drawing/2014/main" id="{20BB220D-60DD-E38A-B57A-ED03E7978F6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49;g24f4eefcc81_0_249">
            <a:extLst>
              <a:ext uri="{FF2B5EF4-FFF2-40B4-BE49-F238E27FC236}">
                <a16:creationId xmlns:a16="http://schemas.microsoft.com/office/drawing/2014/main" id="{8350DC44-603E-5BA4-0DBD-BC906CAC4D08}"/>
              </a:ext>
            </a:extLst>
          </p:cNvPr>
          <p:cNvSpPr/>
          <p:nvPr userDrawn="1"/>
        </p:nvSpPr>
        <p:spPr>
          <a:xfrm>
            <a:off x="4051050" y="-2150"/>
            <a:ext cx="92700" cy="6858000"/>
          </a:xfrm>
          <a:prstGeom prst="rect">
            <a:avLst/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50;g24f4eefcc81_0_249">
            <a:extLst>
              <a:ext uri="{FF2B5EF4-FFF2-40B4-BE49-F238E27FC236}">
                <a16:creationId xmlns:a16="http://schemas.microsoft.com/office/drawing/2014/main" id="{D3B6D0E4-597A-CAEF-5C02-9AF1CBD123CC}"/>
              </a:ext>
            </a:extLst>
          </p:cNvPr>
          <p:cNvSpPr/>
          <p:nvPr userDrawn="1"/>
        </p:nvSpPr>
        <p:spPr>
          <a:xfrm>
            <a:off x="4143750" y="-2150"/>
            <a:ext cx="92700" cy="18909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51;g24f4eefcc81_0_249">
            <a:extLst>
              <a:ext uri="{FF2B5EF4-FFF2-40B4-BE49-F238E27FC236}">
                <a16:creationId xmlns:a16="http://schemas.microsoft.com/office/drawing/2014/main" id="{60B0B21E-464F-E3BF-7CD5-D63BC0DB8DDE}"/>
              </a:ext>
            </a:extLst>
          </p:cNvPr>
          <p:cNvSpPr/>
          <p:nvPr userDrawn="1"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52;g24f4eefcc81_0_249">
            <a:extLst>
              <a:ext uri="{FF2B5EF4-FFF2-40B4-BE49-F238E27FC236}">
                <a16:creationId xmlns:a16="http://schemas.microsoft.com/office/drawing/2014/main" id="{9FAFE46B-B998-ABFB-0DEE-C7D95387EA0C}"/>
              </a:ext>
            </a:extLst>
          </p:cNvPr>
          <p:cNvSpPr/>
          <p:nvPr userDrawn="1"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53;g24f4eefcc81_0_249">
            <a:extLst>
              <a:ext uri="{FF2B5EF4-FFF2-40B4-BE49-F238E27FC236}">
                <a16:creationId xmlns:a16="http://schemas.microsoft.com/office/drawing/2014/main" id="{C62D7D4D-E34F-E33C-204E-2812A724CFE1}"/>
              </a:ext>
            </a:extLst>
          </p:cNvPr>
          <p:cNvSpPr/>
          <p:nvPr userDrawn="1"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39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60;g24f4eefcc81_0_271">
            <a:extLst>
              <a:ext uri="{FF2B5EF4-FFF2-40B4-BE49-F238E27FC236}">
                <a16:creationId xmlns:a16="http://schemas.microsoft.com/office/drawing/2014/main" id="{4CE9B5F9-42BD-4CD2-7A03-CFED263CA3D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61;g24f4eefcc81_0_271">
            <a:extLst>
              <a:ext uri="{FF2B5EF4-FFF2-40B4-BE49-F238E27FC236}">
                <a16:creationId xmlns:a16="http://schemas.microsoft.com/office/drawing/2014/main" id="{E9BD2579-3E48-9571-5B44-670C80D01854}"/>
              </a:ext>
            </a:extLst>
          </p:cNvPr>
          <p:cNvSpPr/>
          <p:nvPr userDrawn="1"/>
        </p:nvSpPr>
        <p:spPr>
          <a:xfrm>
            <a:off x="0" y="52267"/>
            <a:ext cx="92700" cy="6858000"/>
          </a:xfrm>
          <a:prstGeom prst="rect">
            <a:avLst/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62;g24f4eefcc81_0_271">
            <a:extLst>
              <a:ext uri="{FF2B5EF4-FFF2-40B4-BE49-F238E27FC236}">
                <a16:creationId xmlns:a16="http://schemas.microsoft.com/office/drawing/2014/main" id="{AB96CC79-B25C-8F9A-BE9F-42BA65E6643E}"/>
              </a:ext>
            </a:extLst>
          </p:cNvPr>
          <p:cNvSpPr/>
          <p:nvPr userDrawn="1"/>
        </p:nvSpPr>
        <p:spPr>
          <a:xfrm>
            <a:off x="92700" y="52267"/>
            <a:ext cx="92700" cy="18909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263;g24f4eefcc81_0_271">
            <a:extLst>
              <a:ext uri="{FF2B5EF4-FFF2-40B4-BE49-F238E27FC236}">
                <a16:creationId xmlns:a16="http://schemas.microsoft.com/office/drawing/2014/main" id="{DA153C75-DC8E-68B8-EB30-973EE449420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8231"/>
          <a:stretch/>
        </p:blipFill>
        <p:spPr>
          <a:xfrm>
            <a:off x="1513751" y="2151563"/>
            <a:ext cx="5083197" cy="36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66;g24f4eefcc81_0_271">
            <a:extLst>
              <a:ext uri="{FF2B5EF4-FFF2-40B4-BE49-F238E27FC236}">
                <a16:creationId xmlns:a16="http://schemas.microsoft.com/office/drawing/2014/main" id="{9C147323-27E8-5ADD-4D43-39B51FC7D9C0}"/>
              </a:ext>
            </a:extLst>
          </p:cNvPr>
          <p:cNvSpPr/>
          <p:nvPr userDrawn="1"/>
        </p:nvSpPr>
        <p:spPr>
          <a:xfrm>
            <a:off x="1513750" y="2151575"/>
            <a:ext cx="92700" cy="36921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67;g24f4eefcc81_0_271">
            <a:extLst>
              <a:ext uri="{FF2B5EF4-FFF2-40B4-BE49-F238E27FC236}">
                <a16:creationId xmlns:a16="http://schemas.microsoft.com/office/drawing/2014/main" id="{37CE4FB0-688E-9F3E-2E18-EEDB3FC29DE5}"/>
              </a:ext>
            </a:extLst>
          </p:cNvPr>
          <p:cNvSpPr/>
          <p:nvPr userDrawn="1"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68;g24f4eefcc81_0_271">
            <a:extLst>
              <a:ext uri="{FF2B5EF4-FFF2-40B4-BE49-F238E27FC236}">
                <a16:creationId xmlns:a16="http://schemas.microsoft.com/office/drawing/2014/main" id="{129D26BE-BD8E-431C-7DBB-766C4FFB5CFD}"/>
              </a:ext>
            </a:extLst>
          </p:cNvPr>
          <p:cNvSpPr/>
          <p:nvPr userDrawn="1"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69;g24f4eefcc81_0_271">
            <a:extLst>
              <a:ext uri="{FF2B5EF4-FFF2-40B4-BE49-F238E27FC236}">
                <a16:creationId xmlns:a16="http://schemas.microsoft.com/office/drawing/2014/main" id="{B4900BD8-1B7B-B577-D9D0-98FF9FB8F4E8}"/>
              </a:ext>
            </a:extLst>
          </p:cNvPr>
          <p:cNvSpPr/>
          <p:nvPr userDrawn="1"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5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0;g24f4eefcc81_0_326">
            <a:extLst>
              <a:ext uri="{FF2B5EF4-FFF2-40B4-BE49-F238E27FC236}">
                <a16:creationId xmlns:a16="http://schemas.microsoft.com/office/drawing/2014/main" id="{BC0A160E-8952-293C-6D8A-CF03995723E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25797" b="25792"/>
          <a:stretch/>
        </p:blipFill>
        <p:spPr>
          <a:xfrm>
            <a:off x="3544551" y="2530769"/>
            <a:ext cx="2603424" cy="189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91;g24f4eefcc81_0_326">
            <a:extLst>
              <a:ext uri="{FF2B5EF4-FFF2-40B4-BE49-F238E27FC236}">
                <a16:creationId xmlns:a16="http://schemas.microsoft.com/office/drawing/2014/main" id="{20C106EF-5FB0-B20A-2E91-179C8643523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20953" b="20953"/>
          <a:stretch/>
        </p:blipFill>
        <p:spPr>
          <a:xfrm>
            <a:off x="6063822" y="639869"/>
            <a:ext cx="2603417" cy="189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2;g24f4eefcc81_0_326">
            <a:extLst>
              <a:ext uri="{FF2B5EF4-FFF2-40B4-BE49-F238E27FC236}">
                <a16:creationId xmlns:a16="http://schemas.microsoft.com/office/drawing/2014/main" id="{7FB62FE9-665C-8955-35A2-19C48609DDC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93;g24f4eefcc81_0_326">
            <a:extLst>
              <a:ext uri="{FF2B5EF4-FFF2-40B4-BE49-F238E27FC236}">
                <a16:creationId xmlns:a16="http://schemas.microsoft.com/office/drawing/2014/main" id="{EF9F69B7-A32A-F73A-6AF7-F108A945002F}"/>
              </a:ext>
            </a:extLst>
          </p:cNvPr>
          <p:cNvSpPr/>
          <p:nvPr userDrawn="1"/>
        </p:nvSpPr>
        <p:spPr>
          <a:xfrm>
            <a:off x="0" y="-2150"/>
            <a:ext cx="92700" cy="6858000"/>
          </a:xfrm>
          <a:prstGeom prst="rect">
            <a:avLst/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94;g24f4eefcc81_0_326">
            <a:extLst>
              <a:ext uri="{FF2B5EF4-FFF2-40B4-BE49-F238E27FC236}">
                <a16:creationId xmlns:a16="http://schemas.microsoft.com/office/drawing/2014/main" id="{5B225804-B82F-20A3-F3F1-5FEB2B0A31F4}"/>
              </a:ext>
            </a:extLst>
          </p:cNvPr>
          <p:cNvSpPr/>
          <p:nvPr userDrawn="1"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95;g24f4eefcc81_0_326">
            <a:extLst>
              <a:ext uri="{FF2B5EF4-FFF2-40B4-BE49-F238E27FC236}">
                <a16:creationId xmlns:a16="http://schemas.microsoft.com/office/drawing/2014/main" id="{37759125-5D63-8F8D-8C04-44D39A414D97}"/>
              </a:ext>
            </a:extLst>
          </p:cNvPr>
          <p:cNvSpPr/>
          <p:nvPr userDrawn="1"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96;g24f4eefcc81_0_326">
            <a:extLst>
              <a:ext uri="{FF2B5EF4-FFF2-40B4-BE49-F238E27FC236}">
                <a16:creationId xmlns:a16="http://schemas.microsoft.com/office/drawing/2014/main" id="{9AAA6199-ACCE-1562-1A79-4320B8921C50}"/>
              </a:ext>
            </a:extLst>
          </p:cNvPr>
          <p:cNvSpPr/>
          <p:nvPr userDrawn="1"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298;g24f4eefcc81_0_326">
            <a:extLst>
              <a:ext uri="{FF2B5EF4-FFF2-40B4-BE49-F238E27FC236}">
                <a16:creationId xmlns:a16="http://schemas.microsoft.com/office/drawing/2014/main" id="{F96995D7-47FA-3EE2-70FA-344E7A60F01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4120" r="4111"/>
          <a:stretch/>
        </p:blipFill>
        <p:spPr>
          <a:xfrm>
            <a:off x="6063822" y="4421669"/>
            <a:ext cx="2603418" cy="18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99;g24f4eefcc81_0_326">
            <a:extLst>
              <a:ext uri="{FF2B5EF4-FFF2-40B4-BE49-F238E27FC236}">
                <a16:creationId xmlns:a16="http://schemas.microsoft.com/office/drawing/2014/main" id="{3B9C8587-28EC-CBD7-634A-C4894DA57BE2}"/>
              </a:ext>
            </a:extLst>
          </p:cNvPr>
          <p:cNvSpPr/>
          <p:nvPr userDrawn="1"/>
        </p:nvSpPr>
        <p:spPr>
          <a:xfrm>
            <a:off x="6063821" y="639875"/>
            <a:ext cx="92700" cy="56727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03;g24f4eefcc81_0_326">
            <a:extLst>
              <a:ext uri="{FF2B5EF4-FFF2-40B4-BE49-F238E27FC236}">
                <a16:creationId xmlns:a16="http://schemas.microsoft.com/office/drawing/2014/main" id="{01F6CAA4-0926-2ACF-F0D0-26CF21BCA0EA}"/>
              </a:ext>
            </a:extLst>
          </p:cNvPr>
          <p:cNvSpPr/>
          <p:nvPr userDrawn="1"/>
        </p:nvSpPr>
        <p:spPr>
          <a:xfrm>
            <a:off x="92700" y="2559750"/>
            <a:ext cx="92700" cy="1890900"/>
          </a:xfrm>
          <a:prstGeom prst="rect">
            <a:avLst/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1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42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g24f4eefcc81_0_258">
            <a:extLst>
              <a:ext uri="{FF2B5EF4-FFF2-40B4-BE49-F238E27FC236}">
                <a16:creationId xmlns:a16="http://schemas.microsoft.com/office/drawing/2014/main" id="{64A71C84-370F-45FF-983F-929C0D5360D4}"/>
              </a:ext>
            </a:extLst>
          </p:cNvPr>
          <p:cNvSpPr txBox="1"/>
          <p:nvPr/>
        </p:nvSpPr>
        <p:spPr>
          <a:xfrm>
            <a:off x="1173608" y="2200435"/>
            <a:ext cx="911661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LEARNING LESSONS FROM RECENT CONTRACTUAL DISPUTES: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A WORKSHOP</a:t>
            </a:r>
            <a:endParaRPr lang="en-US" sz="4000" dirty="0">
              <a:solidFill>
                <a:srgbClr val="1E3547"/>
              </a:solidFill>
            </a:endParaRPr>
          </a:p>
        </p:txBody>
      </p:sp>
      <p:sp>
        <p:nvSpPr>
          <p:cNvPr id="3" name="Google Shape;223;g24f4eefcc81_0_258">
            <a:extLst>
              <a:ext uri="{FF2B5EF4-FFF2-40B4-BE49-F238E27FC236}">
                <a16:creationId xmlns:a16="http://schemas.microsoft.com/office/drawing/2014/main" id="{1C5113A8-B284-A7A2-EE5E-B6E52A4ED1F4}"/>
              </a:ext>
            </a:extLst>
          </p:cNvPr>
          <p:cNvSpPr txBox="1"/>
          <p:nvPr/>
        </p:nvSpPr>
        <p:spPr>
          <a:xfrm>
            <a:off x="1173608" y="4139387"/>
            <a:ext cx="811009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89999A"/>
                </a:solidFill>
                <a:latin typeface="Open Sans"/>
                <a:ea typeface="Open Sans"/>
                <a:cs typeface="Open Sans"/>
                <a:sym typeface="Open Sans"/>
              </a:rPr>
              <a:t>with Rhys Jarman and Iain Colville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44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4eefcc81_0_3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691" y="645169"/>
            <a:ext cx="99257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For the lawyers in the room…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1E35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" name="Google Shape;276;g24f4eefcc81_0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4f4eefcc81_0_310"/>
          <p:cNvSpPr/>
          <p:nvPr/>
        </p:nvSpPr>
        <p:spPr>
          <a:xfrm>
            <a:off x="5852950" y="2603150"/>
            <a:ext cx="4696200" cy="284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Google Shape;282;g24f4eefcc81_0_310"/>
          <p:cNvSpPr/>
          <p:nvPr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4f4eefcc81_0_310"/>
          <p:cNvSpPr/>
          <p:nvPr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4f4eefcc81_0_310"/>
          <p:cNvSpPr/>
          <p:nvPr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oogle Shape;167;g24f4eefcc81_0_86">
            <a:extLst>
              <a:ext uri="{FF2B5EF4-FFF2-40B4-BE49-F238E27FC236}">
                <a16:creationId xmlns:a16="http://schemas.microsoft.com/office/drawing/2014/main" id="{0FB6741B-E62A-3414-8484-23375B857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92E15-5BEC-BA8F-5610-CEA660CDA823}"/>
              </a:ext>
            </a:extLst>
          </p:cNvPr>
          <p:cNvSpPr txBox="1"/>
          <p:nvPr/>
        </p:nvSpPr>
        <p:spPr>
          <a:xfrm>
            <a:off x="376635" y="2583314"/>
            <a:ext cx="99253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Scenario 1 </a:t>
            </a: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was based on amalgamation of various real and recent cases handled by our team. </a:t>
            </a:r>
          </a:p>
          <a:p>
            <a:pPr algn="just"/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Scenario 2 </a:t>
            </a: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was based on: </a:t>
            </a:r>
          </a:p>
          <a:p>
            <a:pPr algn="just"/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u="sng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Smit Salvage BV &amp; </a:t>
            </a:r>
            <a:r>
              <a:rPr lang="en-GB" sz="2000" b="1" u="sng" dirty="0" err="1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ors</a:t>
            </a:r>
            <a:r>
              <a:rPr lang="en-GB" sz="2000" b="1" u="sng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v </a:t>
            </a:r>
            <a:r>
              <a:rPr lang="en-GB" sz="2000" b="1" u="sng" dirty="0" err="1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Luster</a:t>
            </a:r>
            <a:r>
              <a:rPr lang="en-GB" sz="2000" b="1" u="sng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Maritime SA &amp; </a:t>
            </a:r>
            <a:r>
              <a:rPr lang="en-GB" sz="2000" b="1" u="sng" dirty="0" err="1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anr</a:t>
            </a:r>
            <a:r>
              <a:rPr lang="en-GB" sz="2000" b="1" u="sng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(MV Ever Given)</a:t>
            </a:r>
            <a:r>
              <a:rPr lang="en-GB" sz="2000" b="1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[2024] EWCA </a:t>
            </a:r>
            <a:r>
              <a:rPr lang="en-GB" sz="2000" b="1" dirty="0" err="1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Civ</a:t>
            </a:r>
            <a:r>
              <a:rPr lang="en-GB" sz="2000" b="1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260 </a:t>
            </a: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(and at first instance [2023] EWHC 697 (</a:t>
            </a:r>
            <a:r>
              <a:rPr lang="en-GB" sz="2000" dirty="0" err="1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Admlty</a:t>
            </a: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))</a:t>
            </a:r>
          </a:p>
          <a:p>
            <a:pPr algn="just"/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Scenario 3 </a:t>
            </a: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was based on:</a:t>
            </a:r>
          </a:p>
          <a:p>
            <a:pPr algn="just"/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u="sng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Barton &amp; </a:t>
            </a:r>
            <a:r>
              <a:rPr lang="en-GB" sz="2000" b="1" u="sng" dirty="0" err="1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ors</a:t>
            </a:r>
            <a:r>
              <a:rPr lang="en-GB" sz="2000" b="1" u="sng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v Morris &amp; </a:t>
            </a:r>
            <a:r>
              <a:rPr lang="en-GB" sz="2000" b="1" u="sng" dirty="0" err="1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anr</a:t>
            </a:r>
            <a:r>
              <a:rPr lang="en-GB" sz="2000" b="1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[2023] UKSC 3 </a:t>
            </a: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(at first instance [2018] EWHC 2426 (Ch), and on appeal [2019] EWCA </a:t>
            </a:r>
            <a:r>
              <a:rPr lang="en-GB" sz="2000" dirty="0" err="1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Civ</a:t>
            </a: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1999)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9681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g24f4eefcc81_0_161">
            <a:extLst>
              <a:ext uri="{FF2B5EF4-FFF2-40B4-BE49-F238E27FC236}">
                <a16:creationId xmlns:a16="http://schemas.microsoft.com/office/drawing/2014/main" id="{E2CF7F7C-E61F-E121-7021-6FABC738A0C8}"/>
              </a:ext>
            </a:extLst>
          </p:cNvPr>
          <p:cNvSpPr txBox="1"/>
          <p:nvPr/>
        </p:nvSpPr>
        <p:spPr>
          <a:xfrm>
            <a:off x="7224025" y="1506500"/>
            <a:ext cx="4345500" cy="49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Any questions?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If you don’t have time to ask your question now, do come and speak to us over coffee or over lunch.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There’s </a:t>
            </a:r>
            <a:r>
              <a:rPr lang="en-GB" sz="2000" b="1" dirty="0">
                <a:latin typeface="Open Sans"/>
                <a:ea typeface="Open Sans"/>
                <a:cs typeface="Open Sans"/>
                <a:sym typeface="Open Sans"/>
              </a:rPr>
              <a:t>coffee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(downstairs) at 10.55 and the next breakout session (also downstairs) starts at 11.05: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Open Sans"/>
                <a:ea typeface="Open Sans"/>
                <a:cs typeface="Open Sans"/>
                <a:sym typeface="Open Sans"/>
              </a:rPr>
              <a:t>Generative AI, digital disputes and the law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7484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g24f4eefcc81_0_161">
            <a:extLst>
              <a:ext uri="{FF2B5EF4-FFF2-40B4-BE49-F238E27FC236}">
                <a16:creationId xmlns:a16="http://schemas.microsoft.com/office/drawing/2014/main" id="{E2CF7F7C-E61F-E121-7021-6FABC738A0C8}"/>
              </a:ext>
            </a:extLst>
          </p:cNvPr>
          <p:cNvSpPr txBox="1"/>
          <p:nvPr/>
        </p:nvSpPr>
        <p:spPr>
          <a:xfrm>
            <a:off x="7224025" y="1506500"/>
            <a:ext cx="4345500" cy="504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Any questions?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If you don’t have time to ask your question now, do come and speak to us over lunch.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The next session starts at 12.00 (back downstairs):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Open Sans"/>
                <a:ea typeface="Open Sans"/>
                <a:cs typeface="Open Sans"/>
                <a:sym typeface="Open Sans"/>
              </a:rPr>
              <a:t>Panel discussion: Ethical dilemmas: for directors and professionals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4036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7;g24f4eefcc81_0_234">
            <a:extLst>
              <a:ext uri="{FF2B5EF4-FFF2-40B4-BE49-F238E27FC236}">
                <a16:creationId xmlns:a16="http://schemas.microsoft.com/office/drawing/2014/main" id="{6E29A53D-FF3C-1DA7-F778-540621E93EF6}"/>
              </a:ext>
            </a:extLst>
          </p:cNvPr>
          <p:cNvSpPr txBox="1"/>
          <p:nvPr/>
        </p:nvSpPr>
        <p:spPr>
          <a:xfrm>
            <a:off x="7044974" y="1910775"/>
            <a:ext cx="4359625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latin typeface="Open Sans"/>
                <a:ea typeface="Open Sans"/>
                <a:cs typeface="Open Sans"/>
                <a:sym typeface="Open Sans"/>
              </a:rPr>
              <a:t>Three scenarios:</a:t>
            </a:r>
          </a:p>
          <a:p>
            <a:pPr lvl="1"/>
            <a:endParaRPr lang="en-GB"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903288" lvl="1" indent="-3683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/>
                <a:ea typeface="Open Sans"/>
                <a:cs typeface="Open Sans"/>
                <a:sym typeface="Open Sans"/>
              </a:rPr>
              <a:t>Play your cards right! </a:t>
            </a:r>
          </a:p>
          <a:p>
            <a:pPr marL="903288" lvl="1" indent="-3683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Deal or no deal?</a:t>
            </a:r>
          </a:p>
          <a:p>
            <a:pPr marL="903288" lvl="1" indent="-3683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The price is right!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Top tips to </a:t>
            </a:r>
            <a:r>
              <a:rPr lang="en-US" sz="2400" dirty="0" err="1">
                <a:latin typeface="Open Sans"/>
                <a:ea typeface="Open Sans"/>
                <a:cs typeface="Open Sans"/>
                <a:sym typeface="Open Sans"/>
              </a:rPr>
              <a:t>minimise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 risks when making a contract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158;g24f4eefcc81_0_234">
            <a:extLst>
              <a:ext uri="{FF2B5EF4-FFF2-40B4-BE49-F238E27FC236}">
                <a16:creationId xmlns:a16="http://schemas.microsoft.com/office/drawing/2014/main" id="{87EA543A-A792-15E1-948E-617C415B17AE}"/>
              </a:ext>
            </a:extLst>
          </p:cNvPr>
          <p:cNvSpPr txBox="1"/>
          <p:nvPr/>
        </p:nvSpPr>
        <p:spPr>
          <a:xfrm>
            <a:off x="4232849" y="3181350"/>
            <a:ext cx="26223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sz="1100" b="1" dirty="0">
              <a:solidFill>
                <a:srgbClr val="1E35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2460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4eefcc81_0_3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691" y="645169"/>
            <a:ext cx="9925792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Scenario 1: 	PLAY YOUR 						CARDS RIGHT!</a:t>
            </a:r>
            <a:endParaRPr kumimoji="0" sz="5200" b="0" i="0" u="none" strike="noStrike" kern="1200" cap="none" spc="0" normalizeH="0" baseline="0" noProof="0" dirty="0">
              <a:ln>
                <a:noFill/>
              </a:ln>
              <a:solidFill>
                <a:srgbClr val="1E35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" name="Google Shape;276;g24f4eefcc81_0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4f4eefcc81_0_310"/>
          <p:cNvSpPr/>
          <p:nvPr/>
        </p:nvSpPr>
        <p:spPr>
          <a:xfrm>
            <a:off x="5852950" y="2603150"/>
            <a:ext cx="4696200" cy="284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Google Shape;282;g24f4eefcc81_0_310"/>
          <p:cNvSpPr/>
          <p:nvPr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4f4eefcc81_0_310"/>
          <p:cNvSpPr/>
          <p:nvPr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4f4eefcc81_0_310"/>
          <p:cNvSpPr/>
          <p:nvPr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oogle Shape;167;g24f4eefcc81_0_86">
            <a:extLst>
              <a:ext uri="{FF2B5EF4-FFF2-40B4-BE49-F238E27FC236}">
                <a16:creationId xmlns:a16="http://schemas.microsoft.com/office/drawing/2014/main" id="{0FB6741B-E62A-3414-8484-23375B857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2C46E3-20B2-3503-2658-60B610209097}"/>
              </a:ext>
            </a:extLst>
          </p:cNvPr>
          <p:cNvSpPr txBox="1"/>
          <p:nvPr/>
        </p:nvSpPr>
        <p:spPr>
          <a:xfrm>
            <a:off x="482600" y="2810993"/>
            <a:ext cx="98148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 the scenario first.</a:t>
            </a:r>
          </a:p>
          <a:p>
            <a:pPr marL="342900" indent="-342900">
              <a:buAutoNum type="arabicPeriod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 all of the playing cards, which set out options for resolving the dispute.</a:t>
            </a:r>
          </a:p>
          <a:p>
            <a:pPr marL="342900" indent="-342900">
              <a:buAutoNum type="arabicPeriod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as a group, discuss the various options and put them into the right order.</a:t>
            </a:r>
          </a:p>
          <a:p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2C46E3-20B2-3503-2658-60B610209097}"/>
              </a:ext>
            </a:extLst>
          </p:cNvPr>
          <p:cNvSpPr txBox="1"/>
          <p:nvPr/>
        </p:nvSpPr>
        <p:spPr>
          <a:xfrm>
            <a:off x="342691" y="1949712"/>
            <a:ext cx="1061823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Remain objective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Investigate the facts and assess your commercial objectives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 the contract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the strength of your legal and commercial position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Decide strategy, to include setting out your analysis and demands to the other party, in a format best suited to achieving your objective (constructive engagement &gt; robust LoC).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internal your communications and strategy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 to react to developments and escalate if necessary</a:t>
            </a:r>
          </a:p>
          <a:p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4" name="Google Shape;274;g24f4eefcc81_0_3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691" y="645169"/>
            <a:ext cx="992579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Scenario 1: 	Key recommendations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1E35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" name="Google Shape;276;g24f4eefcc81_0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4f4eefcc81_0_310"/>
          <p:cNvSpPr/>
          <p:nvPr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4f4eefcc81_0_310"/>
          <p:cNvSpPr/>
          <p:nvPr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4f4eefcc81_0_310"/>
          <p:cNvSpPr/>
          <p:nvPr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oogle Shape;167;g24f4eefcc81_0_86">
            <a:extLst>
              <a:ext uri="{FF2B5EF4-FFF2-40B4-BE49-F238E27FC236}">
                <a16:creationId xmlns:a16="http://schemas.microsoft.com/office/drawing/2014/main" id="{0FB6741B-E62A-3414-8484-23375B857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48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4eefcc81_0_3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691" y="645169"/>
            <a:ext cx="9925792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lang="en-US" sz="52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Scenario 2: 	DEAL OR NO 		DEAL?</a:t>
            </a:r>
            <a:endParaRPr kumimoji="0" sz="5200" b="0" i="0" u="none" strike="noStrike" kern="1200" cap="none" spc="0" normalizeH="0" baseline="0" noProof="0" dirty="0">
              <a:ln>
                <a:noFill/>
              </a:ln>
              <a:solidFill>
                <a:srgbClr val="1E35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" name="Google Shape;276;g24f4eefcc81_0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4f4eefcc81_0_310"/>
          <p:cNvSpPr/>
          <p:nvPr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4f4eefcc81_0_310"/>
          <p:cNvSpPr/>
          <p:nvPr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4f4eefcc81_0_310"/>
          <p:cNvSpPr/>
          <p:nvPr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oogle Shape;167;g24f4eefcc81_0_86">
            <a:extLst>
              <a:ext uri="{FF2B5EF4-FFF2-40B4-BE49-F238E27FC236}">
                <a16:creationId xmlns:a16="http://schemas.microsoft.com/office/drawing/2014/main" id="{0FB6741B-E62A-3414-8484-23375B857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ship in a river">
            <a:extLst>
              <a:ext uri="{FF2B5EF4-FFF2-40B4-BE49-F238E27FC236}">
                <a16:creationId xmlns:a16="http://schemas.microsoft.com/office/drawing/2014/main" id="{E27377E8-2B6B-1657-C452-A2F46FB9C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/>
          <a:stretch/>
        </p:blipFill>
        <p:spPr>
          <a:xfrm>
            <a:off x="400753" y="3675651"/>
            <a:ext cx="5133774" cy="2456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AB8BA7-200C-17C2-A4A0-2470FBE20882}"/>
              </a:ext>
            </a:extLst>
          </p:cNvPr>
          <p:cNvSpPr txBox="1"/>
          <p:nvPr/>
        </p:nvSpPr>
        <p:spPr>
          <a:xfrm>
            <a:off x="293335" y="6131938"/>
            <a:ext cx="8489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March 2021, Contains modified Copernicus Sentinel data (2021), processed by Pierre </a:t>
            </a:r>
            <a:r>
              <a:rPr lang="en-GB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Markuse</a:t>
            </a: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Used with permission (</a:t>
            </a: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CC BY 2.0</a:t>
            </a: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53D97-8D00-B652-4A9D-897C528D4873}"/>
              </a:ext>
            </a:extLst>
          </p:cNvPr>
          <p:cNvSpPr txBox="1"/>
          <p:nvPr/>
        </p:nvSpPr>
        <p:spPr>
          <a:xfrm>
            <a:off x="293335" y="2818472"/>
            <a:ext cx="10785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Read the scenario, and decide whether the parties had reached a binding contract and if so, what had been agreed? </a:t>
            </a:r>
          </a:p>
        </p:txBody>
      </p:sp>
    </p:spTree>
    <p:extLst>
      <p:ext uri="{BB962C8B-B14F-4D97-AF65-F5344CB8AC3E}">
        <p14:creationId xmlns:p14="http://schemas.microsoft.com/office/powerpoint/2010/main" val="113673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4eefcc81_0_3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691" y="645169"/>
            <a:ext cx="9925792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Scenario 3: 	THE PRICE IS 						RIGHT!	</a:t>
            </a:r>
            <a:endParaRPr kumimoji="0" sz="5200" b="0" i="0" u="none" strike="noStrike" kern="1200" cap="none" spc="0" normalizeH="0" baseline="0" noProof="0" dirty="0">
              <a:ln>
                <a:noFill/>
              </a:ln>
              <a:solidFill>
                <a:srgbClr val="1E35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" name="Google Shape;276;g24f4eefcc81_0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4f4eefcc81_0_310"/>
          <p:cNvSpPr/>
          <p:nvPr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4f4eefcc81_0_310"/>
          <p:cNvSpPr/>
          <p:nvPr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4f4eefcc81_0_310"/>
          <p:cNvSpPr/>
          <p:nvPr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oogle Shape;167;g24f4eefcc81_0_86">
            <a:extLst>
              <a:ext uri="{FF2B5EF4-FFF2-40B4-BE49-F238E27FC236}">
                <a16:creationId xmlns:a16="http://schemas.microsoft.com/office/drawing/2014/main" id="{0FB6741B-E62A-3414-8484-23375B857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7EAE95-8A12-5F59-5D3E-CDA48024C4A6}"/>
              </a:ext>
            </a:extLst>
          </p:cNvPr>
          <p:cNvSpPr txBox="1"/>
          <p:nvPr/>
        </p:nvSpPr>
        <p:spPr>
          <a:xfrm>
            <a:off x="342691" y="2507801"/>
            <a:ext cx="107669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 err="1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Foxpace</a:t>
            </a: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wanted to sell Nash House, a property in London, for £6.5m.  Mr Barton wanted a fee of £1.2m for introducing a buyer who ultimately bought the property. 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Exactly what the parties had agreed was disputed. At trial, the court decided </a:t>
            </a:r>
            <a:r>
              <a:rPr lang="en-GB" sz="2000" b="1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there had been an oral agreement between Mr Barton and </a:t>
            </a:r>
            <a:r>
              <a:rPr lang="en-GB" sz="2000" b="1" dirty="0" err="1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Foxpace</a:t>
            </a:r>
            <a:r>
              <a:rPr lang="en-GB" sz="2000" b="1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, that Mr Barton would be paid £1.2m for introducing a buyer who paid £6.5m for the property</a:t>
            </a: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en-GB" sz="2000" b="1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There was no dispute that Mr Barton then introduced Western, who initially offered to pay </a:t>
            </a:r>
            <a:r>
              <a:rPr lang="en-GB" sz="2000" b="1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£6.55m</a:t>
            </a: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Western later found out the site was affected by HS2’s construction and so reduced the price they were prepared to pay. The sale was agreed at </a:t>
            </a:r>
            <a:r>
              <a:rPr lang="en-GB" sz="2000" b="1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£6.0m</a:t>
            </a: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What, if anything, was Mr Barton entitled to be paid?</a:t>
            </a:r>
            <a:endParaRPr lang="en-GB" sz="2800" b="1" dirty="0">
              <a:solidFill>
                <a:srgbClr val="3E3F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4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4eefcc81_0_3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691" y="645169"/>
            <a:ext cx="992579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Top tips when making a contract (1)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1E35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" name="Google Shape;276;g24f4eefcc81_0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4f4eefcc81_0_310"/>
          <p:cNvSpPr/>
          <p:nvPr/>
        </p:nvSpPr>
        <p:spPr>
          <a:xfrm>
            <a:off x="5852950" y="2603150"/>
            <a:ext cx="4696200" cy="284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Google Shape;282;g24f4eefcc81_0_310"/>
          <p:cNvSpPr/>
          <p:nvPr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4f4eefcc81_0_310"/>
          <p:cNvSpPr/>
          <p:nvPr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4f4eefcc81_0_310"/>
          <p:cNvSpPr/>
          <p:nvPr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oogle Shape;167;g24f4eefcc81_0_86">
            <a:extLst>
              <a:ext uri="{FF2B5EF4-FFF2-40B4-BE49-F238E27FC236}">
                <a16:creationId xmlns:a16="http://schemas.microsoft.com/office/drawing/2014/main" id="{0FB6741B-E62A-3414-8484-23375B857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2C46E3-20B2-3503-2658-60B610209097}"/>
              </a:ext>
            </a:extLst>
          </p:cNvPr>
          <p:cNvSpPr txBox="1"/>
          <p:nvPr/>
        </p:nvSpPr>
        <p:spPr>
          <a:xfrm>
            <a:off x="482600" y="2810993"/>
            <a:ext cx="98148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Record your agreement in writing! There is much less scope for ambiguity as to what is agreed.</a:t>
            </a:r>
          </a:p>
          <a:p>
            <a:pPr marL="457200" indent="-457200" algn="just">
              <a:buFont typeface="+mj-lt"/>
              <a:buAutoNum type="arabicPeriod"/>
            </a:pPr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GB" sz="2000" dirty="0">
                <a:solidFill>
                  <a:srgbClr val="3E3F3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sure the contract includes and clearly sets out all the terms you require e.g.:</a:t>
            </a:r>
          </a:p>
          <a:p>
            <a:pPr marL="457200" algn="just"/>
            <a:r>
              <a:rPr lang="en-GB" sz="2000" dirty="0">
                <a:solidFill>
                  <a:srgbClr val="3E3F3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n-GB" sz="2000" dirty="0">
                <a:solidFill>
                  <a:srgbClr val="3E3F3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is doing what?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n-GB" sz="2000" dirty="0">
                <a:solidFill>
                  <a:srgbClr val="3E3F3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when?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n-GB" sz="2000" dirty="0">
                <a:solidFill>
                  <a:srgbClr val="3E3F3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how much?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n-GB" sz="2000" dirty="0">
                <a:solidFill>
                  <a:srgbClr val="3E3F3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happens if someone doesn’t do what they promise?</a:t>
            </a:r>
          </a:p>
          <a:p>
            <a:pPr marL="457200" algn="just"/>
            <a:r>
              <a:rPr lang="en-GB" sz="2000" dirty="0">
                <a:solidFill>
                  <a:srgbClr val="3E3F3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 algn="just">
              <a:buFont typeface="+mj-lt"/>
              <a:buAutoNum type="arabicPeriod" startAt="2"/>
            </a:pPr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0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4eefcc81_0_3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691" y="645169"/>
            <a:ext cx="992579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Top tips when making a contract (2)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1E35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" name="Google Shape;276;g24f4eefcc81_0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4f4eefcc81_0_310"/>
          <p:cNvSpPr/>
          <p:nvPr/>
        </p:nvSpPr>
        <p:spPr>
          <a:xfrm>
            <a:off x="5852950" y="2603150"/>
            <a:ext cx="4696200" cy="284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Google Shape;282;g24f4eefcc81_0_310"/>
          <p:cNvSpPr/>
          <p:nvPr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4f4eefcc81_0_310"/>
          <p:cNvSpPr/>
          <p:nvPr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4f4eefcc81_0_310"/>
          <p:cNvSpPr/>
          <p:nvPr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oogle Shape;167;g24f4eefcc81_0_86">
            <a:extLst>
              <a:ext uri="{FF2B5EF4-FFF2-40B4-BE49-F238E27FC236}">
                <a16:creationId xmlns:a16="http://schemas.microsoft.com/office/drawing/2014/main" id="{0FB6741B-E62A-3414-8484-23375B857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2C46E3-20B2-3503-2658-60B610209097}"/>
              </a:ext>
            </a:extLst>
          </p:cNvPr>
          <p:cNvSpPr txBox="1"/>
          <p:nvPr/>
        </p:nvSpPr>
        <p:spPr>
          <a:xfrm>
            <a:off x="482600" y="2810993"/>
            <a:ext cx="9814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Make sure you understand, and can deliver, all of the terms of the contract. 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If relying on standard terms and conditions, make sure they are successfully incorporated (and form part of) the contract.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Ensure the contract is signed or otherwise there is compelling evidence that both parties agree to all of the terms of the contact.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Make sure you perform the contract in the manner agreed (including following any specified processes </a:t>
            </a:r>
            <a:r>
              <a:rPr lang="en-GB" sz="2000" dirty="0" err="1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eg</a:t>
            </a: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for raising invoices) and don’t start performing until you have reached agreement. </a:t>
            </a:r>
          </a:p>
          <a:p>
            <a:pPr algn="just"/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6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4eefcc81_0_3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2691" y="645169"/>
            <a:ext cx="992579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1E3547"/>
                </a:solidFill>
                <a:latin typeface="Open Sans"/>
                <a:ea typeface="Open Sans"/>
                <a:cs typeface="Open Sans"/>
                <a:sym typeface="Open Sans"/>
              </a:rPr>
              <a:t>Top tips when making a contract (3)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1E35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" name="Google Shape;276;g24f4eefcc81_0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29" y="6411173"/>
            <a:ext cx="1829825" cy="2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4f4eefcc81_0_310"/>
          <p:cNvSpPr/>
          <p:nvPr/>
        </p:nvSpPr>
        <p:spPr>
          <a:xfrm>
            <a:off x="5852950" y="2603150"/>
            <a:ext cx="4696200" cy="284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Google Shape;282;g24f4eefcc81_0_310"/>
          <p:cNvSpPr/>
          <p:nvPr/>
        </p:nvSpPr>
        <p:spPr>
          <a:xfrm rot="10800000">
            <a:off x="10407950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BDD9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4f4eefcc81_0_310"/>
          <p:cNvSpPr/>
          <p:nvPr/>
        </p:nvSpPr>
        <p:spPr>
          <a:xfrm rot="10800000">
            <a:off x="10518475" y="1943178"/>
            <a:ext cx="2996100" cy="4914900"/>
          </a:xfrm>
          <a:prstGeom prst="parallelogram">
            <a:avLst>
              <a:gd name="adj" fmla="val 60491"/>
            </a:avLst>
          </a:prstGeom>
          <a:solidFill>
            <a:srgbClr val="47BD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4f4eefcc81_0_310"/>
          <p:cNvSpPr/>
          <p:nvPr/>
        </p:nvSpPr>
        <p:spPr>
          <a:xfrm flipH="1">
            <a:off x="10840931" y="1943347"/>
            <a:ext cx="1809900" cy="4914900"/>
          </a:xfrm>
          <a:prstGeom prst="rtTriangle">
            <a:avLst/>
          </a:prstGeom>
          <a:solidFill>
            <a:srgbClr val="1E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oogle Shape;167;g24f4eefcc81_0_86">
            <a:extLst>
              <a:ext uri="{FF2B5EF4-FFF2-40B4-BE49-F238E27FC236}">
                <a16:creationId xmlns:a16="http://schemas.microsoft.com/office/drawing/2014/main" id="{0FB6741B-E62A-3414-8484-23375B857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68"/>
            <a:ext cx="12191992" cy="1844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510947-6B6C-BA0B-88CA-C72655C20FF1}"/>
              </a:ext>
            </a:extLst>
          </p:cNvPr>
          <p:cNvSpPr txBox="1"/>
          <p:nvPr/>
        </p:nvSpPr>
        <p:spPr>
          <a:xfrm>
            <a:off x="342691" y="2317745"/>
            <a:ext cx="103877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7"/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If you need to vary (or amend) the contract, remember:</a:t>
            </a:r>
          </a:p>
          <a:p>
            <a:pPr marL="457200" indent="-457200" algn="just">
              <a:buFont typeface="+mj-lt"/>
              <a:buAutoNum type="arabicPeriod" startAt="7"/>
            </a:pPr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+mj-lt"/>
              <a:buAutoNum type="alphaLcPeriod"/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The same formalities (for making the original contract) still apply; and 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You need to follow any process specified in the contact for variations.</a:t>
            </a:r>
          </a:p>
          <a:p>
            <a:pPr marL="457200" indent="-457200" algn="just">
              <a:buFont typeface="+mj-lt"/>
              <a:buAutoNum type="alphaLcPeriod"/>
            </a:pPr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 startAt="8"/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If you are dealing with a foreign jurisdiction or a different country (including Scotland or Northern Ireland), make sure the contract deals with whose law applies and which courts will hear any disputes.</a:t>
            </a:r>
          </a:p>
          <a:p>
            <a:pPr marL="457200" indent="-457200" algn="just">
              <a:buFont typeface="+mj-lt"/>
              <a:buAutoNum type="arabicPeriod" startAt="8"/>
            </a:pPr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 startAt="8"/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Diarise all key dates.</a:t>
            </a:r>
          </a:p>
          <a:p>
            <a:pPr marL="457200" indent="-457200" algn="just">
              <a:buFont typeface="+mj-lt"/>
              <a:buAutoNum type="arabicPeriod" startAt="8"/>
            </a:pPr>
            <a:endParaRPr lang="en-GB" sz="2000" dirty="0">
              <a:solidFill>
                <a:srgbClr val="3E3F3E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 startAt="8"/>
            </a:pPr>
            <a:r>
              <a:rPr lang="en-GB" sz="2000" dirty="0">
                <a:solidFill>
                  <a:srgbClr val="3E3F3E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Our Commercial colleagues draft contracts all the time and can help save you money in the long term and reduce the risk of costly disputes! </a:t>
            </a:r>
          </a:p>
        </p:txBody>
      </p:sp>
    </p:spTree>
    <p:extLst>
      <p:ext uri="{BB962C8B-B14F-4D97-AF65-F5344CB8AC3E}">
        <p14:creationId xmlns:p14="http://schemas.microsoft.com/office/powerpoint/2010/main" val="2986192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5532</TotalTime>
  <Words>886</Words>
  <Application>Microsoft Office PowerPoint</Application>
  <PresentationFormat>Widescreen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Open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Ullah</dc:creator>
  <cp:lastModifiedBy>Sarah Jordan</cp:lastModifiedBy>
  <cp:revision>44</cp:revision>
  <cp:lastPrinted>2024-11-19T16:51:08Z</cp:lastPrinted>
  <dcterms:created xsi:type="dcterms:W3CDTF">2024-04-23T15:31:33Z</dcterms:created>
  <dcterms:modified xsi:type="dcterms:W3CDTF">2024-11-20T10:46:41Z</dcterms:modified>
</cp:coreProperties>
</file>