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6" r:id="rId3"/>
    <p:sldId id="258" r:id="rId4"/>
    <p:sldId id="267" r:id="rId5"/>
    <p:sldId id="268" r:id="rId6"/>
    <p:sldId id="325" r:id="rId7"/>
    <p:sldId id="316" r:id="rId8"/>
    <p:sldId id="270" r:id="rId9"/>
    <p:sldId id="269" r:id="rId10"/>
    <p:sldId id="317" r:id="rId11"/>
    <p:sldId id="272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19" r:id="rId20"/>
    <p:sldId id="27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547"/>
    <a:srgbClr val="D3EFEB"/>
    <a:srgbClr val="BED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18998E-4C99-4CD7-9E1E-32F773982C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12DF-736E-F24D-FDD6-6D091A7CE8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6A379-12AC-4873-8CED-79663404163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0B60F-FB56-A403-CA43-D04AF2F405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CD4C0-F1F7-1E45-6A69-B550586A68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08E4A-6416-44BA-AF47-58A19ECEE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28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8EB2-C6EC-4508-8AA7-A5145448B3EF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05E88-C11A-45BC-B440-736EBD53CD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4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041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87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5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f4eefcc81_0_310:notes"/>
          <p:cNvSpPr txBox="1">
            <a:spLocks noGrp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spcFirstLastPara="1" wrap="square" lIns="99041" tIns="99041" rIns="99041" bIns="99041" anchor="t" anchorCtr="0">
            <a:noAutofit/>
          </a:bodyPr>
          <a:lstStyle/>
          <a:p>
            <a:endParaRPr/>
          </a:p>
        </p:txBody>
      </p:sp>
      <p:sp>
        <p:nvSpPr>
          <p:cNvPr id="272" name="Google Shape;272;g24f4eefcc8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661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24;g24f4eefcc81_0_258">
            <a:extLst>
              <a:ext uri="{FF2B5EF4-FFF2-40B4-BE49-F238E27FC236}">
                <a16:creationId xmlns:a16="http://schemas.microsoft.com/office/drawing/2014/main" id="{CEE518BE-D212-81F1-6FEA-DD440086FFD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72358" y="5784209"/>
            <a:ext cx="3703194" cy="58896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5;g24f4eefcc81_0_258">
            <a:extLst>
              <a:ext uri="{FF2B5EF4-FFF2-40B4-BE49-F238E27FC236}">
                <a16:creationId xmlns:a16="http://schemas.microsoft.com/office/drawing/2014/main" id="{0ADC0020-5403-F9C0-7E66-17FB1707FCFD}"/>
              </a:ext>
            </a:extLst>
          </p:cNvPr>
          <p:cNvSpPr/>
          <p:nvPr userDrawn="1"/>
        </p:nvSpPr>
        <p:spPr>
          <a:xfrm>
            <a:off x="872350" y="2383250"/>
            <a:ext cx="92700" cy="13872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26;g24f4eefcc81_0_258">
            <a:extLst>
              <a:ext uri="{FF2B5EF4-FFF2-40B4-BE49-F238E27FC236}">
                <a16:creationId xmlns:a16="http://schemas.microsoft.com/office/drawing/2014/main" id="{EFACD050-5AEB-8A4C-AAEA-F52293A30672}"/>
              </a:ext>
            </a:extLst>
          </p:cNvPr>
          <p:cNvSpPr/>
          <p:nvPr userDrawn="1"/>
        </p:nvSpPr>
        <p:spPr>
          <a:xfrm rot="10800000">
            <a:off x="9062225" y="50"/>
            <a:ext cx="4180800" cy="68580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7;g24f4eefcc81_0_258">
            <a:extLst>
              <a:ext uri="{FF2B5EF4-FFF2-40B4-BE49-F238E27FC236}">
                <a16:creationId xmlns:a16="http://schemas.microsoft.com/office/drawing/2014/main" id="{12017642-6E69-1EA3-A7B3-231BB705A7AB}"/>
              </a:ext>
            </a:extLst>
          </p:cNvPr>
          <p:cNvSpPr/>
          <p:nvPr userDrawn="1"/>
        </p:nvSpPr>
        <p:spPr>
          <a:xfrm rot="10800000">
            <a:off x="9216450" y="50"/>
            <a:ext cx="4180800" cy="68580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8;g24f4eefcc81_0_258">
            <a:extLst>
              <a:ext uri="{FF2B5EF4-FFF2-40B4-BE49-F238E27FC236}">
                <a16:creationId xmlns:a16="http://schemas.microsoft.com/office/drawing/2014/main" id="{23B76177-FCC1-347E-1248-36F3F6C21C77}"/>
              </a:ext>
            </a:extLst>
          </p:cNvPr>
          <p:cNvSpPr/>
          <p:nvPr userDrawn="1"/>
        </p:nvSpPr>
        <p:spPr>
          <a:xfrm flipH="1">
            <a:off x="9666299" y="150"/>
            <a:ext cx="2525700" cy="68580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5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29;g24f4eefcc81_0_431">
            <a:extLst>
              <a:ext uri="{FF2B5EF4-FFF2-40B4-BE49-F238E27FC236}">
                <a16:creationId xmlns:a16="http://schemas.microsoft.com/office/drawing/2014/main" id="{5FA0B8CB-DE57-BE2D-7354-B93F7AB0E000}"/>
              </a:ext>
            </a:extLst>
          </p:cNvPr>
          <p:cNvSpPr txBox="1"/>
          <p:nvPr userDrawn="1"/>
        </p:nvSpPr>
        <p:spPr>
          <a:xfrm>
            <a:off x="371606" y="319075"/>
            <a:ext cx="821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MEET THE TEAM</a:t>
            </a:r>
            <a:endParaRPr dirty="0">
              <a:solidFill>
                <a:srgbClr val="1E3547"/>
              </a:solidFill>
            </a:endParaRPr>
          </a:p>
        </p:txBody>
      </p:sp>
      <p:sp>
        <p:nvSpPr>
          <p:cNvPr id="29" name="Google Shape;330;g24f4eefcc81_0_431">
            <a:extLst>
              <a:ext uri="{FF2B5EF4-FFF2-40B4-BE49-F238E27FC236}">
                <a16:creationId xmlns:a16="http://schemas.microsoft.com/office/drawing/2014/main" id="{DC7A51FB-D090-1AFE-B1FE-45F6ECE2DB40}"/>
              </a:ext>
            </a:extLst>
          </p:cNvPr>
          <p:cNvSpPr/>
          <p:nvPr userDrawn="1"/>
        </p:nvSpPr>
        <p:spPr>
          <a:xfrm>
            <a:off x="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31;g24f4eefcc81_0_431">
            <a:extLst>
              <a:ext uri="{FF2B5EF4-FFF2-40B4-BE49-F238E27FC236}">
                <a16:creationId xmlns:a16="http://schemas.microsoft.com/office/drawing/2014/main" id="{11FC3D8F-D7FD-AF84-9C2C-9754F2CB41E0}"/>
              </a:ext>
            </a:extLst>
          </p:cNvPr>
          <p:cNvSpPr/>
          <p:nvPr userDrawn="1"/>
        </p:nvSpPr>
        <p:spPr>
          <a:xfrm>
            <a:off x="92700" y="-2150"/>
            <a:ext cx="92700" cy="18288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332;g24f4eefcc81_0_431">
            <a:extLst>
              <a:ext uri="{FF2B5EF4-FFF2-40B4-BE49-F238E27FC236}">
                <a16:creationId xmlns:a16="http://schemas.microsoft.com/office/drawing/2014/main" id="{768B284B-087D-4273-F4D9-EF82850CE77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3;g24f4eefcc81_0_431">
            <a:extLst>
              <a:ext uri="{FF2B5EF4-FFF2-40B4-BE49-F238E27FC236}">
                <a16:creationId xmlns:a16="http://schemas.microsoft.com/office/drawing/2014/main" id="{4225DC4D-F741-3039-2A34-BB48A24316D2}"/>
              </a:ext>
            </a:extLst>
          </p:cNvPr>
          <p:cNvSpPr/>
          <p:nvPr userDrawn="1"/>
        </p:nvSpPr>
        <p:spPr>
          <a:xfrm rot="10800000">
            <a:off x="10949465" y="3382333"/>
            <a:ext cx="2118600" cy="34758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4;g24f4eefcc81_0_431">
            <a:extLst>
              <a:ext uri="{FF2B5EF4-FFF2-40B4-BE49-F238E27FC236}">
                <a16:creationId xmlns:a16="http://schemas.microsoft.com/office/drawing/2014/main" id="{535A8C93-003F-67C1-AEE4-29ED099EB72F}"/>
              </a:ext>
            </a:extLst>
          </p:cNvPr>
          <p:cNvSpPr/>
          <p:nvPr userDrawn="1"/>
        </p:nvSpPr>
        <p:spPr>
          <a:xfrm rot="10800000">
            <a:off x="11027626" y="3382333"/>
            <a:ext cx="2118600" cy="34758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35;g24f4eefcc81_0_431">
            <a:extLst>
              <a:ext uri="{FF2B5EF4-FFF2-40B4-BE49-F238E27FC236}">
                <a16:creationId xmlns:a16="http://schemas.microsoft.com/office/drawing/2014/main" id="{92D3F60C-1F74-DAF9-05FB-145DB4DC395B}"/>
              </a:ext>
            </a:extLst>
          </p:cNvPr>
          <p:cNvSpPr/>
          <p:nvPr userDrawn="1"/>
        </p:nvSpPr>
        <p:spPr>
          <a:xfrm flipH="1">
            <a:off x="11255606" y="3382555"/>
            <a:ext cx="1279800" cy="34758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66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86B2-72A2-5613-2360-AEE57F0B4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6147C-38CF-11D5-8637-13548F9AD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FC156-40F1-29AE-6C1E-5B751173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DA075F-83DB-5B46-B11C-0842B947450E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B3785-CCBE-65B9-3B57-44EE6BB1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B74B7-900F-2B90-46E7-ABE2CBBB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C9492D-731C-2148-A964-82E7EBDB0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6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5;g24f4eefcc81_0_63">
            <a:extLst>
              <a:ext uri="{FF2B5EF4-FFF2-40B4-BE49-F238E27FC236}">
                <a16:creationId xmlns:a16="http://schemas.microsoft.com/office/drawing/2014/main" id="{EC0D56B5-3D72-F4B3-E192-E674773AD8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6;g24f4eefcc81_0_63">
            <a:extLst>
              <a:ext uri="{FF2B5EF4-FFF2-40B4-BE49-F238E27FC236}">
                <a16:creationId xmlns:a16="http://schemas.microsoft.com/office/drawing/2014/main" id="{502AD27E-5AB4-04F2-3D8F-C6A55DD4D616}"/>
              </a:ext>
            </a:extLst>
          </p:cNvPr>
          <p:cNvSpPr/>
          <p:nvPr userDrawn="1"/>
        </p:nvSpPr>
        <p:spPr>
          <a:xfrm>
            <a:off x="7690825" y="-75"/>
            <a:ext cx="4501200" cy="68580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117;g24f4eefcc81_0_63">
            <a:extLst>
              <a:ext uri="{FF2B5EF4-FFF2-40B4-BE49-F238E27FC236}">
                <a16:creationId xmlns:a16="http://schemas.microsoft.com/office/drawing/2014/main" id="{04827875-4613-3FA5-D607-65E3BC4038C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18;g24f4eefcc81_0_63">
            <a:extLst>
              <a:ext uri="{FF2B5EF4-FFF2-40B4-BE49-F238E27FC236}">
                <a16:creationId xmlns:a16="http://schemas.microsoft.com/office/drawing/2014/main" id="{E72B0637-1676-4732-829D-8E61308C7D5E}"/>
              </a:ext>
            </a:extLst>
          </p:cNvPr>
          <p:cNvSpPr/>
          <p:nvPr userDrawn="1"/>
        </p:nvSpPr>
        <p:spPr>
          <a:xfrm>
            <a:off x="5340250" y="876925"/>
            <a:ext cx="4991700" cy="50928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9;g24f4eefcc81_0_63">
            <a:extLst>
              <a:ext uri="{FF2B5EF4-FFF2-40B4-BE49-F238E27FC236}">
                <a16:creationId xmlns:a16="http://schemas.microsoft.com/office/drawing/2014/main" id="{D8B573C6-FE0B-DF94-5BE4-34CB13A33FE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t="31295"/>
          <a:stretch/>
        </p:blipFill>
        <p:spPr>
          <a:xfrm>
            <a:off x="6220225" y="876925"/>
            <a:ext cx="4111725" cy="42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23;g24f4eefcc81_0_63">
            <a:extLst>
              <a:ext uri="{FF2B5EF4-FFF2-40B4-BE49-F238E27FC236}">
                <a16:creationId xmlns:a16="http://schemas.microsoft.com/office/drawing/2014/main" id="{A43DBA81-3C5A-5663-422C-93CE31AA9D36}"/>
              </a:ext>
            </a:extLst>
          </p:cNvPr>
          <p:cNvCxnSpPr/>
          <p:nvPr userDrawn="1"/>
        </p:nvCxnSpPr>
        <p:spPr>
          <a:xfrm>
            <a:off x="6385800" y="4845575"/>
            <a:ext cx="58236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5579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8;g24f4eefcc81_0_147">
            <a:extLst>
              <a:ext uri="{FF2B5EF4-FFF2-40B4-BE49-F238E27FC236}">
                <a16:creationId xmlns:a16="http://schemas.microsoft.com/office/drawing/2014/main" id="{77CBD4F5-908C-056A-5110-DCE4A13DF09D}"/>
              </a:ext>
            </a:extLst>
          </p:cNvPr>
          <p:cNvSpPr/>
          <p:nvPr userDrawn="1"/>
        </p:nvSpPr>
        <p:spPr>
          <a:xfrm>
            <a:off x="0" y="6307100"/>
            <a:ext cx="12192000" cy="5508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29;g24f4eefcc81_0_147">
            <a:extLst>
              <a:ext uri="{FF2B5EF4-FFF2-40B4-BE49-F238E27FC236}">
                <a16:creationId xmlns:a16="http://schemas.microsoft.com/office/drawing/2014/main" id="{1384C031-BADE-FE5B-FDEA-62FE07385D2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4;g24f4eefcc81_0_147">
            <a:extLst>
              <a:ext uri="{FF2B5EF4-FFF2-40B4-BE49-F238E27FC236}">
                <a16:creationId xmlns:a16="http://schemas.microsoft.com/office/drawing/2014/main" id="{A05E9FC3-420D-D6DE-A0AF-31A3662A63C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9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9;g24f4eefcc81_0_161">
            <a:extLst>
              <a:ext uri="{FF2B5EF4-FFF2-40B4-BE49-F238E27FC236}">
                <a16:creationId xmlns:a16="http://schemas.microsoft.com/office/drawing/2014/main" id="{2D965DB7-3D2B-1255-0D2F-B74739050C0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0;g24f4eefcc81_0_161">
            <a:extLst>
              <a:ext uri="{FF2B5EF4-FFF2-40B4-BE49-F238E27FC236}">
                <a16:creationId xmlns:a16="http://schemas.microsoft.com/office/drawing/2014/main" id="{C50CAC38-71AD-FE39-06D0-7156ADD74A63}"/>
              </a:ext>
            </a:extLst>
          </p:cNvPr>
          <p:cNvSpPr/>
          <p:nvPr userDrawn="1"/>
        </p:nvSpPr>
        <p:spPr>
          <a:xfrm>
            <a:off x="3838075" y="1506500"/>
            <a:ext cx="3080400" cy="36540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3;g24f4eefcc81_0_161">
            <a:extLst>
              <a:ext uri="{FF2B5EF4-FFF2-40B4-BE49-F238E27FC236}">
                <a16:creationId xmlns:a16="http://schemas.microsoft.com/office/drawing/2014/main" id="{D33704DF-8B6B-572F-665C-ACEF4F1AD67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072" y="1843900"/>
            <a:ext cx="2652626" cy="33165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44;g24f4eefcc81_0_161">
            <a:extLst>
              <a:ext uri="{FF2B5EF4-FFF2-40B4-BE49-F238E27FC236}">
                <a16:creationId xmlns:a16="http://schemas.microsoft.com/office/drawing/2014/main" id="{ADB300CA-5307-9C03-47F2-A3D7BB66658F}"/>
              </a:ext>
            </a:extLst>
          </p:cNvPr>
          <p:cNvCxnSpPr/>
          <p:nvPr userDrawn="1"/>
        </p:nvCxnSpPr>
        <p:spPr>
          <a:xfrm>
            <a:off x="0" y="2259875"/>
            <a:ext cx="65658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3" name="Google Shape;147;g24f4eefcc81_0_161">
            <a:extLst>
              <a:ext uri="{FF2B5EF4-FFF2-40B4-BE49-F238E27FC236}">
                <a16:creationId xmlns:a16="http://schemas.microsoft.com/office/drawing/2014/main" id="{AE1863BB-F1AD-01F1-5210-0037CC13831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8;g24f4eefcc81_0_147">
            <a:extLst>
              <a:ext uri="{FF2B5EF4-FFF2-40B4-BE49-F238E27FC236}">
                <a16:creationId xmlns:a16="http://schemas.microsoft.com/office/drawing/2014/main" id="{EEDCC223-4D13-DA59-4221-2FC0233A4FB5}"/>
              </a:ext>
            </a:extLst>
          </p:cNvPr>
          <p:cNvSpPr/>
          <p:nvPr userDrawn="1"/>
        </p:nvSpPr>
        <p:spPr>
          <a:xfrm>
            <a:off x="0" y="6307100"/>
            <a:ext cx="12192000" cy="5508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29;g24f4eefcc81_0_147">
            <a:extLst>
              <a:ext uri="{FF2B5EF4-FFF2-40B4-BE49-F238E27FC236}">
                <a16:creationId xmlns:a16="http://schemas.microsoft.com/office/drawing/2014/main" id="{BAE85842-110E-A50E-3F4A-765A1C4C9DB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80599" y="6440128"/>
            <a:ext cx="2031600" cy="32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0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52;g24f4eefcc81_0_234">
            <a:extLst>
              <a:ext uri="{FF2B5EF4-FFF2-40B4-BE49-F238E27FC236}">
                <a16:creationId xmlns:a16="http://schemas.microsoft.com/office/drawing/2014/main" id="{B6A7C096-E4FC-C498-DCD5-AECAC88603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895" r="10000"/>
          <a:stretch/>
        </p:blipFill>
        <p:spPr>
          <a:xfrm rot="-5400000">
            <a:off x="2674839" y="-2674837"/>
            <a:ext cx="6847723" cy="12197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3;g24f4eefcc81_0_234">
            <a:extLst>
              <a:ext uri="{FF2B5EF4-FFF2-40B4-BE49-F238E27FC236}">
                <a16:creationId xmlns:a16="http://schemas.microsoft.com/office/drawing/2014/main" id="{C8018EDC-7E34-CCCD-A3D3-51A162164226}"/>
              </a:ext>
            </a:extLst>
          </p:cNvPr>
          <p:cNvSpPr/>
          <p:nvPr userDrawn="1"/>
        </p:nvSpPr>
        <p:spPr>
          <a:xfrm>
            <a:off x="8619125" y="1393375"/>
            <a:ext cx="3080400" cy="36540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54;g24f4eefcc81_0_234">
            <a:extLst>
              <a:ext uri="{FF2B5EF4-FFF2-40B4-BE49-F238E27FC236}">
                <a16:creationId xmlns:a16="http://schemas.microsoft.com/office/drawing/2014/main" id="{9D91C63F-BABC-8A99-DC2F-6044456F94D6}"/>
              </a:ext>
            </a:extLst>
          </p:cNvPr>
          <p:cNvSpPr/>
          <p:nvPr userDrawn="1"/>
        </p:nvSpPr>
        <p:spPr>
          <a:xfrm>
            <a:off x="3838075" y="1627700"/>
            <a:ext cx="7636500" cy="399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55;g24f4eefcc81_0_234">
            <a:extLst>
              <a:ext uri="{FF2B5EF4-FFF2-40B4-BE49-F238E27FC236}">
                <a16:creationId xmlns:a16="http://schemas.microsoft.com/office/drawing/2014/main" id="{2E3AA1F8-5184-0B33-2707-7100B1156C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56;g24f4eefcc81_0_234">
            <a:extLst>
              <a:ext uri="{FF2B5EF4-FFF2-40B4-BE49-F238E27FC236}">
                <a16:creationId xmlns:a16="http://schemas.microsoft.com/office/drawing/2014/main" id="{07CD78FF-0B54-2271-9D7B-36AA3C22CF4E}"/>
              </a:ext>
            </a:extLst>
          </p:cNvPr>
          <p:cNvCxnSpPr/>
          <p:nvPr userDrawn="1"/>
        </p:nvCxnSpPr>
        <p:spPr>
          <a:xfrm>
            <a:off x="0" y="4624700"/>
            <a:ext cx="6565800" cy="0"/>
          </a:xfrm>
          <a:prstGeom prst="straightConnector1">
            <a:avLst/>
          </a:prstGeom>
          <a:noFill/>
          <a:ln w="19050" cap="flat" cmpd="sng">
            <a:solidFill>
              <a:srgbClr val="BDD91A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7" name="Google Shape;159;g24f4eefcc81_0_234">
            <a:extLst>
              <a:ext uri="{FF2B5EF4-FFF2-40B4-BE49-F238E27FC236}">
                <a16:creationId xmlns:a16="http://schemas.microsoft.com/office/drawing/2014/main" id="{6D22F6B6-2141-C6C3-D780-A3EC6C73A0D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4;g24f4eefcc81_0_86">
            <a:extLst>
              <a:ext uri="{FF2B5EF4-FFF2-40B4-BE49-F238E27FC236}">
                <a16:creationId xmlns:a16="http://schemas.microsoft.com/office/drawing/2014/main" id="{CBDE240D-9659-B886-BB77-D3F82998726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2494" y="0"/>
            <a:ext cx="1028951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5;g24f4eefcc81_0_86">
            <a:extLst>
              <a:ext uri="{FF2B5EF4-FFF2-40B4-BE49-F238E27FC236}">
                <a16:creationId xmlns:a16="http://schemas.microsoft.com/office/drawing/2014/main" id="{1CBEC888-CC3D-7D00-7E40-0979E9A9F98E}"/>
              </a:ext>
            </a:extLst>
          </p:cNvPr>
          <p:cNvSpPr/>
          <p:nvPr userDrawn="1"/>
        </p:nvSpPr>
        <p:spPr>
          <a:xfrm>
            <a:off x="0" y="-75"/>
            <a:ext cx="7330200" cy="6858000"/>
          </a:xfrm>
          <a:prstGeom prst="rect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66;g24f4eefcc81_0_86">
            <a:extLst>
              <a:ext uri="{FF2B5EF4-FFF2-40B4-BE49-F238E27FC236}">
                <a16:creationId xmlns:a16="http://schemas.microsoft.com/office/drawing/2014/main" id="{E18FBCB1-9DEB-2F69-7102-E2ACBFEF8DC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0600" y="6433726"/>
            <a:ext cx="20316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7;g24f4eefcc81_0_86">
            <a:extLst>
              <a:ext uri="{FF2B5EF4-FFF2-40B4-BE49-F238E27FC236}">
                <a16:creationId xmlns:a16="http://schemas.microsoft.com/office/drawing/2014/main" id="{3217F776-2E98-743A-5058-41A70F99E46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8;g24f4eefcc81_0_86">
            <a:extLst>
              <a:ext uri="{FF2B5EF4-FFF2-40B4-BE49-F238E27FC236}">
                <a16:creationId xmlns:a16="http://schemas.microsoft.com/office/drawing/2014/main" id="{1BE5AA81-6647-A670-6534-DBCBFB894F2D}"/>
              </a:ext>
            </a:extLst>
          </p:cNvPr>
          <p:cNvSpPr/>
          <p:nvPr userDrawn="1"/>
        </p:nvSpPr>
        <p:spPr>
          <a:xfrm>
            <a:off x="6308025" y="732200"/>
            <a:ext cx="2820900" cy="2878200"/>
          </a:xfrm>
          <a:prstGeom prst="rect">
            <a:avLst/>
          </a:prstGeom>
          <a:solidFill>
            <a:srgbClr val="5BC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69;g24f4eefcc81_0_86">
            <a:extLst>
              <a:ext uri="{FF2B5EF4-FFF2-40B4-BE49-F238E27FC236}">
                <a16:creationId xmlns:a16="http://schemas.microsoft.com/office/drawing/2014/main" id="{C006ECF8-8812-5AA6-06E7-B3DA60EE311E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17671" r="17671"/>
          <a:stretch/>
        </p:blipFill>
        <p:spPr>
          <a:xfrm>
            <a:off x="6308028" y="1213575"/>
            <a:ext cx="2323671" cy="23953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73;g24f4eefcc81_0_86">
            <a:extLst>
              <a:ext uri="{FF2B5EF4-FFF2-40B4-BE49-F238E27FC236}">
                <a16:creationId xmlns:a16="http://schemas.microsoft.com/office/drawing/2014/main" id="{74C25D8A-A404-E2A9-1D51-4465F25A12C3}"/>
              </a:ext>
            </a:extLst>
          </p:cNvPr>
          <p:cNvCxnSpPr/>
          <p:nvPr userDrawn="1"/>
        </p:nvCxnSpPr>
        <p:spPr>
          <a:xfrm>
            <a:off x="7161550" y="2866875"/>
            <a:ext cx="0" cy="4002300"/>
          </a:xfrm>
          <a:prstGeom prst="straightConnector1">
            <a:avLst/>
          </a:prstGeom>
          <a:noFill/>
          <a:ln w="19050" cap="flat" cmpd="sng">
            <a:solidFill>
              <a:srgbClr val="47BDCE"/>
            </a:solidFill>
            <a:prstDash val="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970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4;g24f4eefcc81_0_249">
            <a:extLst>
              <a:ext uri="{FF2B5EF4-FFF2-40B4-BE49-F238E27FC236}">
                <a16:creationId xmlns:a16="http://schemas.microsoft.com/office/drawing/2014/main" id="{0FED5EA6-3D4D-50E4-2C32-64B302A9C0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0913"/>
          <a:stretch/>
        </p:blipFill>
        <p:spPr>
          <a:xfrm rot="5400000">
            <a:off x="4694662" y="-643611"/>
            <a:ext cx="6853724" cy="814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24f4eefcc81_0_249">
            <a:extLst>
              <a:ext uri="{FF2B5EF4-FFF2-40B4-BE49-F238E27FC236}">
                <a16:creationId xmlns:a16="http://schemas.microsoft.com/office/drawing/2014/main" id="{20BB220D-60DD-E38A-B57A-ED03E7978F6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9;g24f4eefcc81_0_249">
            <a:extLst>
              <a:ext uri="{FF2B5EF4-FFF2-40B4-BE49-F238E27FC236}">
                <a16:creationId xmlns:a16="http://schemas.microsoft.com/office/drawing/2014/main" id="{8350DC44-603E-5BA4-0DBD-BC906CAC4D08}"/>
              </a:ext>
            </a:extLst>
          </p:cNvPr>
          <p:cNvSpPr/>
          <p:nvPr userDrawn="1"/>
        </p:nvSpPr>
        <p:spPr>
          <a:xfrm>
            <a:off x="405105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50;g24f4eefcc81_0_249">
            <a:extLst>
              <a:ext uri="{FF2B5EF4-FFF2-40B4-BE49-F238E27FC236}">
                <a16:creationId xmlns:a16="http://schemas.microsoft.com/office/drawing/2014/main" id="{D3B6D0E4-597A-CAEF-5C02-9AF1CBD123CC}"/>
              </a:ext>
            </a:extLst>
          </p:cNvPr>
          <p:cNvSpPr/>
          <p:nvPr userDrawn="1"/>
        </p:nvSpPr>
        <p:spPr>
          <a:xfrm>
            <a:off x="4143750" y="-2150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51;g24f4eefcc81_0_249">
            <a:extLst>
              <a:ext uri="{FF2B5EF4-FFF2-40B4-BE49-F238E27FC236}">
                <a16:creationId xmlns:a16="http://schemas.microsoft.com/office/drawing/2014/main" id="{60B0B21E-464F-E3BF-7CD5-D63BC0DB8DDE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52;g24f4eefcc81_0_249">
            <a:extLst>
              <a:ext uri="{FF2B5EF4-FFF2-40B4-BE49-F238E27FC236}">
                <a16:creationId xmlns:a16="http://schemas.microsoft.com/office/drawing/2014/main" id="{9FAFE46B-B998-ABFB-0DEE-C7D95387EA0C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53;g24f4eefcc81_0_249">
            <a:extLst>
              <a:ext uri="{FF2B5EF4-FFF2-40B4-BE49-F238E27FC236}">
                <a16:creationId xmlns:a16="http://schemas.microsoft.com/office/drawing/2014/main" id="{C62D7D4D-E34F-E33C-204E-2812A724CFE1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9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60;g24f4eefcc81_0_271">
            <a:extLst>
              <a:ext uri="{FF2B5EF4-FFF2-40B4-BE49-F238E27FC236}">
                <a16:creationId xmlns:a16="http://schemas.microsoft.com/office/drawing/2014/main" id="{4CE9B5F9-42BD-4CD2-7A03-CFED263CA3D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61;g24f4eefcc81_0_271">
            <a:extLst>
              <a:ext uri="{FF2B5EF4-FFF2-40B4-BE49-F238E27FC236}">
                <a16:creationId xmlns:a16="http://schemas.microsoft.com/office/drawing/2014/main" id="{E9BD2579-3E48-9571-5B44-670C80D01854}"/>
              </a:ext>
            </a:extLst>
          </p:cNvPr>
          <p:cNvSpPr/>
          <p:nvPr userDrawn="1"/>
        </p:nvSpPr>
        <p:spPr>
          <a:xfrm>
            <a:off x="0" y="52267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62;g24f4eefcc81_0_271">
            <a:extLst>
              <a:ext uri="{FF2B5EF4-FFF2-40B4-BE49-F238E27FC236}">
                <a16:creationId xmlns:a16="http://schemas.microsoft.com/office/drawing/2014/main" id="{AB96CC79-B25C-8F9A-BE9F-42BA65E6643E}"/>
              </a:ext>
            </a:extLst>
          </p:cNvPr>
          <p:cNvSpPr/>
          <p:nvPr userDrawn="1"/>
        </p:nvSpPr>
        <p:spPr>
          <a:xfrm>
            <a:off x="92700" y="52267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263;g24f4eefcc81_0_271">
            <a:extLst>
              <a:ext uri="{FF2B5EF4-FFF2-40B4-BE49-F238E27FC236}">
                <a16:creationId xmlns:a16="http://schemas.microsoft.com/office/drawing/2014/main" id="{DA153C75-DC8E-68B8-EB30-973EE449420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8231"/>
          <a:stretch/>
        </p:blipFill>
        <p:spPr>
          <a:xfrm>
            <a:off x="1513751" y="2151563"/>
            <a:ext cx="5083197" cy="36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66;g24f4eefcc81_0_271">
            <a:extLst>
              <a:ext uri="{FF2B5EF4-FFF2-40B4-BE49-F238E27FC236}">
                <a16:creationId xmlns:a16="http://schemas.microsoft.com/office/drawing/2014/main" id="{9C147323-27E8-5ADD-4D43-39B51FC7D9C0}"/>
              </a:ext>
            </a:extLst>
          </p:cNvPr>
          <p:cNvSpPr/>
          <p:nvPr userDrawn="1"/>
        </p:nvSpPr>
        <p:spPr>
          <a:xfrm>
            <a:off x="1513750" y="2151575"/>
            <a:ext cx="92700" cy="36921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67;g24f4eefcc81_0_271">
            <a:extLst>
              <a:ext uri="{FF2B5EF4-FFF2-40B4-BE49-F238E27FC236}">
                <a16:creationId xmlns:a16="http://schemas.microsoft.com/office/drawing/2014/main" id="{37CE4FB0-688E-9F3E-2E18-EEDB3FC29DE5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68;g24f4eefcc81_0_271">
            <a:extLst>
              <a:ext uri="{FF2B5EF4-FFF2-40B4-BE49-F238E27FC236}">
                <a16:creationId xmlns:a16="http://schemas.microsoft.com/office/drawing/2014/main" id="{129D26BE-BD8E-431C-7DBB-766C4FFB5CFD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69;g24f4eefcc81_0_271">
            <a:extLst>
              <a:ext uri="{FF2B5EF4-FFF2-40B4-BE49-F238E27FC236}">
                <a16:creationId xmlns:a16="http://schemas.microsoft.com/office/drawing/2014/main" id="{B4900BD8-1B7B-B577-D9D0-98FF9FB8F4E8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25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90;g24f4eefcc81_0_326">
            <a:extLst>
              <a:ext uri="{FF2B5EF4-FFF2-40B4-BE49-F238E27FC236}">
                <a16:creationId xmlns:a16="http://schemas.microsoft.com/office/drawing/2014/main" id="{BC0A160E-8952-293C-6D8A-CF03995723E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5797" b="25792"/>
          <a:stretch/>
        </p:blipFill>
        <p:spPr>
          <a:xfrm>
            <a:off x="3544551" y="2530769"/>
            <a:ext cx="2603424" cy="189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1;g24f4eefcc81_0_326">
            <a:extLst>
              <a:ext uri="{FF2B5EF4-FFF2-40B4-BE49-F238E27FC236}">
                <a16:creationId xmlns:a16="http://schemas.microsoft.com/office/drawing/2014/main" id="{20C106EF-5FB0-B20A-2E91-179C8643523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20953" b="20953"/>
          <a:stretch/>
        </p:blipFill>
        <p:spPr>
          <a:xfrm>
            <a:off x="6063822" y="639869"/>
            <a:ext cx="2603417" cy="189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2;g24f4eefcc81_0_326">
            <a:extLst>
              <a:ext uri="{FF2B5EF4-FFF2-40B4-BE49-F238E27FC236}">
                <a16:creationId xmlns:a16="http://schemas.microsoft.com/office/drawing/2014/main" id="{7FB62FE9-665C-8955-35A2-19C48609DDC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3;g24f4eefcc81_0_326">
            <a:extLst>
              <a:ext uri="{FF2B5EF4-FFF2-40B4-BE49-F238E27FC236}">
                <a16:creationId xmlns:a16="http://schemas.microsoft.com/office/drawing/2014/main" id="{EF9F69B7-A32A-F73A-6AF7-F108A945002F}"/>
              </a:ext>
            </a:extLst>
          </p:cNvPr>
          <p:cNvSpPr/>
          <p:nvPr userDrawn="1"/>
        </p:nvSpPr>
        <p:spPr>
          <a:xfrm>
            <a:off x="0" y="-2150"/>
            <a:ext cx="92700" cy="6858000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94;g24f4eefcc81_0_326">
            <a:extLst>
              <a:ext uri="{FF2B5EF4-FFF2-40B4-BE49-F238E27FC236}">
                <a16:creationId xmlns:a16="http://schemas.microsoft.com/office/drawing/2014/main" id="{5B225804-B82F-20A3-F3F1-5FEB2B0A31F4}"/>
              </a:ext>
            </a:extLst>
          </p:cNvPr>
          <p:cNvSpPr/>
          <p:nvPr userDrawn="1"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5;g24f4eefcc81_0_326">
            <a:extLst>
              <a:ext uri="{FF2B5EF4-FFF2-40B4-BE49-F238E27FC236}">
                <a16:creationId xmlns:a16="http://schemas.microsoft.com/office/drawing/2014/main" id="{37759125-5D63-8F8D-8C04-44D39A414D97}"/>
              </a:ext>
            </a:extLst>
          </p:cNvPr>
          <p:cNvSpPr/>
          <p:nvPr userDrawn="1"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96;g24f4eefcc81_0_326">
            <a:extLst>
              <a:ext uri="{FF2B5EF4-FFF2-40B4-BE49-F238E27FC236}">
                <a16:creationId xmlns:a16="http://schemas.microsoft.com/office/drawing/2014/main" id="{9AAA6199-ACCE-1562-1A79-4320B8921C50}"/>
              </a:ext>
            </a:extLst>
          </p:cNvPr>
          <p:cNvSpPr/>
          <p:nvPr userDrawn="1"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298;g24f4eefcc81_0_326">
            <a:extLst>
              <a:ext uri="{FF2B5EF4-FFF2-40B4-BE49-F238E27FC236}">
                <a16:creationId xmlns:a16="http://schemas.microsoft.com/office/drawing/2014/main" id="{F96995D7-47FA-3EE2-70FA-344E7A60F01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4120" r="4111"/>
          <a:stretch/>
        </p:blipFill>
        <p:spPr>
          <a:xfrm>
            <a:off x="6063822" y="4421669"/>
            <a:ext cx="2603418" cy="18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99;g24f4eefcc81_0_326">
            <a:extLst>
              <a:ext uri="{FF2B5EF4-FFF2-40B4-BE49-F238E27FC236}">
                <a16:creationId xmlns:a16="http://schemas.microsoft.com/office/drawing/2014/main" id="{3B9C8587-28EC-CBD7-634A-C4894DA57BE2}"/>
              </a:ext>
            </a:extLst>
          </p:cNvPr>
          <p:cNvSpPr/>
          <p:nvPr userDrawn="1"/>
        </p:nvSpPr>
        <p:spPr>
          <a:xfrm>
            <a:off x="6063821" y="639875"/>
            <a:ext cx="92700" cy="56727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03;g24f4eefcc81_0_326">
            <a:extLst>
              <a:ext uri="{FF2B5EF4-FFF2-40B4-BE49-F238E27FC236}">
                <a16:creationId xmlns:a16="http://schemas.microsoft.com/office/drawing/2014/main" id="{01F6CAA4-0926-2ACF-F0D0-26CF21BCA0EA}"/>
              </a:ext>
            </a:extLst>
          </p:cNvPr>
          <p:cNvSpPr/>
          <p:nvPr userDrawn="1"/>
        </p:nvSpPr>
        <p:spPr>
          <a:xfrm>
            <a:off x="92700" y="2559750"/>
            <a:ext cx="92700" cy="1890900"/>
          </a:xfrm>
          <a:prstGeom prst="rect">
            <a:avLst/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01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-131651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WELCOME TO ‘FALLOUT’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FFFF"/>
                </a:solidFill>
                <a:sym typeface="Open Sans"/>
              </a:rPr>
              <a:t>Wednesday 20</a:t>
            </a:r>
            <a:r>
              <a:rPr lang="en-US" sz="2400" i="1" baseline="30000" dirty="0">
                <a:solidFill>
                  <a:srgbClr val="FFFFFF"/>
                </a:solidFill>
                <a:sym typeface="Open Sans"/>
              </a:rPr>
              <a:t>th</a:t>
            </a:r>
            <a:r>
              <a:rPr lang="en-US" sz="2400" i="1" dirty="0">
                <a:solidFill>
                  <a:srgbClr val="FFFFFF"/>
                </a:solidFill>
                <a:sym typeface="Open Sans"/>
              </a:rPr>
              <a:t> November 2024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4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1133097"/>
            <a:ext cx="12198094" cy="499556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60706" y="1562279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GENERATIVE AI, DIGITAL DISPUTES &amp; THE LAW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FFFF"/>
                </a:solidFill>
              </a:rPr>
              <a:t>WHERE ARE WE?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endParaRPr lang="en-GB" sz="3200" i="1" dirty="0">
              <a:solidFill>
                <a:srgbClr val="FFFFFF"/>
              </a:solidFill>
            </a:endParaRP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i="1" dirty="0">
                <a:solidFill>
                  <a:srgbClr val="FFFFFF"/>
                </a:solidFill>
              </a:rPr>
              <a:t>LUKE MOULTON,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0779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1316677"/>
            <a:ext cx="12198094" cy="4248855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1591408"/>
            <a:ext cx="10058400" cy="461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Open Sans"/>
              </a:rPr>
              <a:t>PANEL SESSION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ETHICAL DILEMMAS: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FOR DIRECTORS &amp; PROFESSIONALS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GB" sz="2000" b="0" i="1" dirty="0">
              <a:solidFill>
                <a:schemeClr val="bg1"/>
              </a:solidFill>
            </a:endParaRPr>
          </a:p>
          <a:p>
            <a:pPr algn="ctr"/>
            <a:r>
              <a:rPr lang="en-GB" sz="2400" b="0" i="1" dirty="0">
                <a:solidFill>
                  <a:schemeClr val="bg1"/>
                </a:solidFill>
              </a:rPr>
              <a:t>LED BY NATHAN TALBOTT, WRIGHT HASSALL WITH</a:t>
            </a:r>
          </a:p>
          <a:p>
            <a:pPr algn="ctr"/>
            <a:r>
              <a:rPr lang="en-GB" sz="2400" b="0" i="1" dirty="0">
                <a:solidFill>
                  <a:schemeClr val="bg1"/>
                </a:solidFill>
              </a:rPr>
              <a:t>DR INEZ BROWN, IOD &amp; TESSA MCINNES, NATIONAL GRID </a:t>
            </a:r>
          </a:p>
          <a:p>
            <a:pPr algn="ctr"/>
            <a:r>
              <a:rPr lang="en-GB" sz="2400" b="0" i="1" dirty="0">
                <a:solidFill>
                  <a:schemeClr val="bg1"/>
                </a:solidFill>
              </a:rPr>
              <a:t>&amp; ANN CRITCHELL-WARD, WRIGHT HASSALL</a:t>
            </a:r>
          </a:p>
        </p:txBody>
      </p:sp>
    </p:spTree>
    <p:extLst>
      <p:ext uri="{BB962C8B-B14F-4D97-AF65-F5344CB8AC3E}">
        <p14:creationId xmlns:p14="http://schemas.microsoft.com/office/powerpoint/2010/main" val="343100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MEET THE PANEL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srgbClr val="1E35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8;g24f4eefcc81_0_431">
            <a:extLst>
              <a:ext uri="{FF2B5EF4-FFF2-40B4-BE49-F238E27FC236}">
                <a16:creationId xmlns:a16="http://schemas.microsoft.com/office/drawing/2014/main" id="{02C834ED-94E8-03CC-ABBA-093641ECDB6A}"/>
              </a:ext>
            </a:extLst>
          </p:cNvPr>
          <p:cNvSpPr txBox="1"/>
          <p:nvPr/>
        </p:nvSpPr>
        <p:spPr>
          <a:xfrm>
            <a:off x="2915670" y="2037616"/>
            <a:ext cx="41435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Dr Inez Brown</a:t>
            </a:r>
            <a:endParaRPr sz="2000" b="1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Regional Chair </a:t>
            </a:r>
            <a:r>
              <a:rPr lang="en-GB" sz="1200" dirty="0" err="1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IoD</a:t>
            </a:r>
            <a:r>
              <a:rPr lang="en-GB" sz="1200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 Central, Institute of Directors</a:t>
            </a:r>
            <a:endParaRPr sz="1200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326;g24f4eefcc81_0_431">
            <a:extLst>
              <a:ext uri="{FF2B5EF4-FFF2-40B4-BE49-F238E27FC236}">
                <a16:creationId xmlns:a16="http://schemas.microsoft.com/office/drawing/2014/main" id="{88BA3EC2-D607-15E6-83CA-1FD1CA4852A0}"/>
              </a:ext>
            </a:extLst>
          </p:cNvPr>
          <p:cNvSpPr/>
          <p:nvPr/>
        </p:nvSpPr>
        <p:spPr>
          <a:xfrm>
            <a:off x="1430659" y="1826599"/>
            <a:ext cx="81518" cy="4386231"/>
          </a:xfrm>
          <a:prstGeom prst="rect">
            <a:avLst/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08;g24f4eefcc81_0_431">
            <a:extLst>
              <a:ext uri="{FF2B5EF4-FFF2-40B4-BE49-F238E27FC236}">
                <a16:creationId xmlns:a16="http://schemas.microsoft.com/office/drawing/2014/main" id="{2C55657A-2408-1907-5CBF-F880546D4EF3}"/>
              </a:ext>
            </a:extLst>
          </p:cNvPr>
          <p:cNvSpPr txBox="1"/>
          <p:nvPr/>
        </p:nvSpPr>
        <p:spPr>
          <a:xfrm>
            <a:off x="2915670" y="3522468"/>
            <a:ext cx="41435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Tessa McInnes</a:t>
            </a:r>
            <a:endParaRPr sz="2000" b="1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Senior Lawyer, National Grid</a:t>
            </a:r>
            <a:endParaRPr sz="1200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308;g24f4eefcc81_0_431">
            <a:extLst>
              <a:ext uri="{FF2B5EF4-FFF2-40B4-BE49-F238E27FC236}">
                <a16:creationId xmlns:a16="http://schemas.microsoft.com/office/drawing/2014/main" id="{BB14BD62-E3DA-3257-07D3-CF3CEBC94BEA}"/>
              </a:ext>
            </a:extLst>
          </p:cNvPr>
          <p:cNvSpPr txBox="1"/>
          <p:nvPr/>
        </p:nvSpPr>
        <p:spPr>
          <a:xfrm>
            <a:off x="2915670" y="4914924"/>
            <a:ext cx="41435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Ann Critchell-Ward</a:t>
            </a:r>
            <a:endParaRPr sz="2000" b="1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Head of Commercial, Wright Hassall</a:t>
            </a:r>
            <a:endParaRPr sz="1200" dirty="0">
              <a:solidFill>
                <a:srgbClr val="1E354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F39C5835-999F-BD9D-B483-999BB0618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19359"/>
          <a:stretch/>
        </p:blipFill>
        <p:spPr>
          <a:xfrm>
            <a:off x="1502593" y="4721503"/>
            <a:ext cx="980096" cy="1491328"/>
          </a:xfrm>
          <a:prstGeom prst="rect">
            <a:avLst/>
          </a:prstGeom>
        </p:spPr>
      </p:pic>
      <p:pic>
        <p:nvPicPr>
          <p:cNvPr id="13" name="Picture 12" descr="A person taking a selfie&#10;&#10;Description automatically generated">
            <a:extLst>
              <a:ext uri="{FF2B5EF4-FFF2-40B4-BE49-F238E27FC236}">
                <a16:creationId xmlns:a16="http://schemas.microsoft.com/office/drawing/2014/main" id="{B9556EE4-4621-D938-A459-583680AAD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93" y="3209213"/>
            <a:ext cx="973318" cy="1422175"/>
          </a:xfrm>
          <a:prstGeom prst="rect">
            <a:avLst/>
          </a:prstGeom>
        </p:spPr>
      </p:pic>
      <p:pic>
        <p:nvPicPr>
          <p:cNvPr id="15" name="Picture 14" descr="A person in a white shirt&#10;&#10;Description automatically generated">
            <a:extLst>
              <a:ext uri="{FF2B5EF4-FFF2-40B4-BE49-F238E27FC236}">
                <a16:creationId xmlns:a16="http://schemas.microsoft.com/office/drawing/2014/main" id="{243E1B66-F6C9-CC49-06FD-84EE0E9E1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r="14600"/>
          <a:stretch/>
        </p:blipFill>
        <p:spPr>
          <a:xfrm>
            <a:off x="1503385" y="1826599"/>
            <a:ext cx="973318" cy="12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2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CORPORATE LOYALTY AND FIDUCIARY DUTY </a:t>
            </a:r>
            <a:endParaRPr kumimoji="0" lang="en-GB" sz="5200" b="0" i="0" u="none" strike="noStrike" kern="1200" cap="none" spc="0" normalizeH="0" baseline="0" noProof="0" dirty="0">
              <a:ln>
                <a:noFill/>
              </a:ln>
              <a:solidFill>
                <a:srgbClr val="1E35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f4eefcc81_0_310"/>
          <p:cNvSpPr txBox="1"/>
          <p:nvPr/>
        </p:nvSpPr>
        <p:spPr>
          <a:xfrm>
            <a:off x="918887" y="2849654"/>
            <a:ext cx="10614331" cy="79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BTI 2014 LLC v Sequana SA [2022] UKSC 25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0;g24f4eefcc81_0_310">
            <a:extLst>
              <a:ext uri="{FF2B5EF4-FFF2-40B4-BE49-F238E27FC236}">
                <a16:creationId xmlns:a16="http://schemas.microsoft.com/office/drawing/2014/main" id="{9317B6C5-DAE7-E1FF-3E2E-36AFD3D5C16D}"/>
              </a:ext>
            </a:extLst>
          </p:cNvPr>
          <p:cNvSpPr txBox="1"/>
          <p:nvPr/>
        </p:nvSpPr>
        <p:spPr>
          <a:xfrm>
            <a:off x="918887" y="4036827"/>
            <a:ext cx="10614331" cy="140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Wright v Chappell [2024] EWHC 1417 (Ch) </a:t>
            </a:r>
          </a:p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 known as: BHS Group Ltd  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2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CLIENT INTERESTS AND PUBLIC RESPONSIBILITY </a:t>
            </a:r>
            <a:endParaRPr kumimoji="0" lang="en-GB" sz="5200" b="0" i="0" u="none" strike="noStrike" kern="1200" cap="none" spc="0" normalizeH="0" baseline="0" noProof="0" dirty="0">
              <a:ln>
                <a:noFill/>
              </a:ln>
              <a:solidFill>
                <a:srgbClr val="1E35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f4eefcc81_0_310"/>
          <p:cNvSpPr txBox="1"/>
          <p:nvPr/>
        </p:nvSpPr>
        <p:spPr>
          <a:xfrm>
            <a:off x="486990" y="2654078"/>
            <a:ext cx="10353941" cy="287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“Lawyers are not just ordinary market participants whose foremost obligation is to act to secure their clients’ interests. Instead, they are members of a public profession and owe a primary duty to society to secure the public interest ahead of clients’ interests and self-interest.” </a:t>
            </a:r>
          </a:p>
          <a:p>
            <a:pPr lvl="0" algn="r" defTabSz="862019">
              <a:spcBef>
                <a:spcPts val="943"/>
              </a:spcBef>
              <a:defRPr/>
            </a:pPr>
            <a:r>
              <a:rPr lang="en-GB" sz="2000" b="1" dirty="0">
                <a:solidFill>
                  <a:srgbClr val="89999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Stephen Mayson, UCL professor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28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;g24f4eefcc81_0_147">
            <a:extLst>
              <a:ext uri="{FF2B5EF4-FFF2-40B4-BE49-F238E27FC236}">
                <a16:creationId xmlns:a16="http://schemas.microsoft.com/office/drawing/2014/main" id="{81122E7A-89C4-4787-9D8B-D6BF85193003}"/>
              </a:ext>
            </a:extLst>
          </p:cNvPr>
          <p:cNvSpPr txBox="1"/>
          <p:nvPr/>
        </p:nvSpPr>
        <p:spPr>
          <a:xfrm>
            <a:off x="702355" y="486431"/>
            <a:ext cx="912530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52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ETHICS IN LITIGATION?</a:t>
            </a:r>
          </a:p>
        </p:txBody>
      </p:sp>
      <p:sp>
        <p:nvSpPr>
          <p:cNvPr id="3" name="Google Shape;131;g24f4eefcc81_0_147">
            <a:extLst>
              <a:ext uri="{FF2B5EF4-FFF2-40B4-BE49-F238E27FC236}">
                <a16:creationId xmlns:a16="http://schemas.microsoft.com/office/drawing/2014/main" id="{6CB01C1A-4FA3-0C05-5982-9820678247D9}"/>
              </a:ext>
            </a:extLst>
          </p:cNvPr>
          <p:cNvSpPr txBox="1"/>
          <p:nvPr/>
        </p:nvSpPr>
        <p:spPr>
          <a:xfrm>
            <a:off x="826643" y="1870486"/>
            <a:ext cx="47929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Section 1(3) Legal Services Act 2007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33;g24f4eefcc81_0_147">
            <a:extLst>
              <a:ext uri="{FF2B5EF4-FFF2-40B4-BE49-F238E27FC236}">
                <a16:creationId xmlns:a16="http://schemas.microsoft.com/office/drawing/2014/main" id="{5A489575-C8EE-E41A-19D3-53F83B48D01B}"/>
              </a:ext>
            </a:extLst>
          </p:cNvPr>
          <p:cNvSpPr txBox="1"/>
          <p:nvPr/>
        </p:nvSpPr>
        <p:spPr>
          <a:xfrm>
            <a:off x="524803" y="2589680"/>
            <a:ext cx="5393644" cy="332395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 “professional principles” are:</a:t>
            </a: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(a)	that authorised persons should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act with independence and integrity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(b)	that authorised persons should maintain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proper standards of work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(c)	that authorised persons should act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the best interests of their clients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(d)	that persons who exercise before any court a right of audience, or conduct litigation in relation to proceedings in any court, by virtue of being authorised persons should comply with their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duty to the court to act with independence in the interests of justice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</a:t>
            </a: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445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(e)	that the affairs of clients should be kept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confidential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31;g24f4eefcc81_0_147">
            <a:extLst>
              <a:ext uri="{FF2B5EF4-FFF2-40B4-BE49-F238E27FC236}">
                <a16:creationId xmlns:a16="http://schemas.microsoft.com/office/drawing/2014/main" id="{56D9A922-B86C-5A33-1F49-701BF2E789A7}"/>
              </a:ext>
            </a:extLst>
          </p:cNvPr>
          <p:cNvSpPr txBox="1"/>
          <p:nvPr/>
        </p:nvSpPr>
        <p:spPr>
          <a:xfrm>
            <a:off x="6572435" y="1870486"/>
            <a:ext cx="47929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SRA Handbook – Solicitor’s Duties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133;g24f4eefcc81_0_147">
            <a:extLst>
              <a:ext uri="{FF2B5EF4-FFF2-40B4-BE49-F238E27FC236}">
                <a16:creationId xmlns:a16="http://schemas.microsoft.com/office/drawing/2014/main" id="{28028DE7-9D89-9B8D-2331-512ABB88A500}"/>
              </a:ext>
            </a:extLst>
          </p:cNvPr>
          <p:cNvSpPr txBox="1"/>
          <p:nvPr/>
        </p:nvSpPr>
        <p:spPr>
          <a:xfrm>
            <a:off x="6273555" y="2589680"/>
            <a:ext cx="5393644" cy="317006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SRA Principles:</a:t>
            </a: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You act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a way that upholds the constitutional principle of the rule of law, and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 proper administration of justice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a way that upholds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public trust and confidence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the solicitors' profession and in legal services provided by authorised persons.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with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independence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with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honesty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with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integrity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a way that encourages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equality, diversity and inclusion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064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the best interests of each client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kumimoji="0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94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GB" sz="46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DIFFERENT GOVERNANCE OF COMPANIES?</a:t>
            </a:r>
            <a:endParaRPr lang="en-GB" sz="4600" b="1" dirty="0">
              <a:solidFill>
                <a:srgbClr val="1E3547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f4eefcc81_0_310"/>
          <p:cNvSpPr txBox="1"/>
          <p:nvPr/>
        </p:nvSpPr>
        <p:spPr>
          <a:xfrm>
            <a:off x="486990" y="2337900"/>
            <a:ext cx="10353941" cy="127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Institute of Directors, Code of Conduct for Directors</a:t>
            </a:r>
          </a:p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uLnTx/>
                <a:uFillTx/>
                <a:latin typeface="Open Sans" panose="020B0606030504020204" pitchFamily="34" charset="0"/>
                <a:ea typeface="Open Sans" pitchFamily="2" charset="0"/>
                <a:cs typeface="Times New Roman" panose="02020603050405020304" pitchFamily="18" charset="0"/>
              </a:rPr>
              <a:t>October 2024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3;g24f4eefcc81_0_147">
            <a:extLst>
              <a:ext uri="{FF2B5EF4-FFF2-40B4-BE49-F238E27FC236}">
                <a16:creationId xmlns:a16="http://schemas.microsoft.com/office/drawing/2014/main" id="{8BC6D858-79A1-DE53-454A-53D6340D88AD}"/>
              </a:ext>
            </a:extLst>
          </p:cNvPr>
          <p:cNvSpPr txBox="1"/>
          <p:nvPr/>
        </p:nvSpPr>
        <p:spPr>
          <a:xfrm>
            <a:off x="3822193" y="3325061"/>
            <a:ext cx="5393644" cy="323162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ix key ‘Principles of Director Conduct’:</a:t>
            </a: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Leading by Example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– demonstrating exemplary standards of behaviour in personal conduct and decision-making.</a:t>
            </a: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Integrity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– acting with honesty, adhering to strong ethical values, and doing the right thing.</a:t>
            </a: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Transparency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– communicating, acting and making decisions openly, honestly and clearly.</a:t>
            </a: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Accountability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– taking personal responsibility for actions and their consequences.</a:t>
            </a: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Fairness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– treating people equitably, without discrimination or bias.</a:t>
            </a:r>
          </a:p>
          <a:p>
            <a:pPr marL="3492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Responsible Business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– integrating ethical and sustainable practices into business decisions, taking into account societal and environmental impacts.</a:t>
            </a:r>
            <a:endParaRPr kumimoji="0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312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GB" sz="46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DIFFERENT GOVERNANCE OF COMPANIES?</a:t>
            </a:r>
            <a:endParaRPr lang="en-GB" sz="4600" b="1" dirty="0">
              <a:solidFill>
                <a:srgbClr val="1E3547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f4eefcc81_0_310"/>
          <p:cNvSpPr txBox="1"/>
          <p:nvPr/>
        </p:nvSpPr>
        <p:spPr>
          <a:xfrm>
            <a:off x="486990" y="2654078"/>
            <a:ext cx="10353941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GB" sz="28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“If Carillion CEO Richard Howson and his executives had been members of the company’s main pension plan the outcome might have been different.” </a:t>
            </a:r>
          </a:p>
          <a:p>
            <a:pPr lvl="0" algn="r" defTabSz="862019">
              <a:spcBef>
                <a:spcPts val="943"/>
              </a:spcBef>
              <a:defRPr/>
            </a:pPr>
            <a:r>
              <a:rPr lang="en-GB" sz="2000" b="1" dirty="0">
                <a:solidFill>
                  <a:srgbClr val="89999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Joanne Horton, Professor, Warwick Business School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36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f4eefcc81_0_3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2691" y="645169"/>
            <a:ext cx="9925792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4600" b="1" dirty="0">
                <a:solidFill>
                  <a:srgbClr val="1E3547"/>
                </a:solidFill>
                <a:latin typeface="Open Sans"/>
                <a:ea typeface="Open Sans"/>
                <a:cs typeface="Open Sans"/>
                <a:sym typeface="Open Sans"/>
              </a:rPr>
              <a:t>FUTURE ROLES OF GCS AND DIRECTORS</a:t>
            </a:r>
            <a:endParaRPr lang="en-GB" sz="4600" b="1" dirty="0">
              <a:solidFill>
                <a:srgbClr val="1E3547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76" name="Google Shape;276;g24f4eefcc81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29" y="6411173"/>
            <a:ext cx="1829825" cy="2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4f4eefcc81_0_310"/>
          <p:cNvSpPr txBox="1"/>
          <p:nvPr/>
        </p:nvSpPr>
        <p:spPr>
          <a:xfrm>
            <a:off x="486990" y="2654078"/>
            <a:ext cx="10353941" cy="7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b="1" i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Crime and Corporate Transparency Act 2023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2" name="Google Shape;282;g24f4eefcc81_0_310"/>
          <p:cNvSpPr/>
          <p:nvPr/>
        </p:nvSpPr>
        <p:spPr>
          <a:xfrm rot="10800000">
            <a:off x="10407950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BDD9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24f4eefcc81_0_310"/>
          <p:cNvSpPr/>
          <p:nvPr/>
        </p:nvSpPr>
        <p:spPr>
          <a:xfrm rot="10800000">
            <a:off x="10518475" y="1943178"/>
            <a:ext cx="2996100" cy="4914900"/>
          </a:xfrm>
          <a:prstGeom prst="parallelogram">
            <a:avLst>
              <a:gd name="adj" fmla="val 60491"/>
            </a:avLst>
          </a:prstGeom>
          <a:solidFill>
            <a:srgbClr val="47B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4f4eefcc81_0_310"/>
          <p:cNvSpPr/>
          <p:nvPr/>
        </p:nvSpPr>
        <p:spPr>
          <a:xfrm flipH="1">
            <a:off x="10840931" y="1943347"/>
            <a:ext cx="1809900" cy="4914900"/>
          </a:xfrm>
          <a:prstGeom prst="rtTriangle">
            <a:avLst/>
          </a:prstGeom>
          <a:solidFill>
            <a:srgbClr val="1E35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oogle Shape;167;g24f4eefcc81_0_86">
            <a:extLst>
              <a:ext uri="{FF2B5EF4-FFF2-40B4-BE49-F238E27FC236}">
                <a16:creationId xmlns:a16="http://schemas.microsoft.com/office/drawing/2014/main" id="{0FB6741B-E62A-3414-8484-23375B8570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68"/>
            <a:ext cx="12191992" cy="18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0;g24f4eefcc81_0_310">
            <a:extLst>
              <a:ext uri="{FF2B5EF4-FFF2-40B4-BE49-F238E27FC236}">
                <a16:creationId xmlns:a16="http://schemas.microsoft.com/office/drawing/2014/main" id="{DD277991-8F61-37DE-FEBE-6E84EF316C87}"/>
              </a:ext>
            </a:extLst>
          </p:cNvPr>
          <p:cNvSpPr txBox="1"/>
          <p:nvPr/>
        </p:nvSpPr>
        <p:spPr>
          <a:xfrm>
            <a:off x="486990" y="3574549"/>
            <a:ext cx="10031485" cy="208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 196 </a:t>
            </a:r>
            <a:r>
              <a:rPr lang="en-GB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organisation is liable if “</a:t>
            </a:r>
            <a:r>
              <a:rPr lang="en-GB" b="1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senior manager</a:t>
            </a:r>
            <a:r>
              <a:rPr lang="en-GB" dirty="0">
                <a:solidFill>
                  <a:srgbClr val="89999A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commits offence</a:t>
            </a:r>
          </a:p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89999A"/>
              </a:solidFill>
              <a:uLnTx/>
              <a:uFillTx/>
              <a:latin typeface="Open Sans" panose="020B0606030504020204" pitchFamily="34" charset="0"/>
              <a:ea typeface="Open Sans" pitchFamily="2" charset="0"/>
              <a:cs typeface="Times New Roman" panose="02020603050405020304" pitchFamily="18" charset="0"/>
            </a:endParaRPr>
          </a:p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Section 199 </a:t>
            </a:r>
            <a:r>
              <a:rPr kumimoji="0" lang="en-GB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– </a:t>
            </a:r>
            <a:r>
              <a:rPr kumimoji="0" lang="en-GB" b="1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failure to prevent </a:t>
            </a:r>
            <a:r>
              <a:rPr kumimoji="0" lang="en-GB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fraud</a:t>
            </a:r>
          </a:p>
          <a:p>
            <a:pPr marR="0" lvl="0" algn="l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600" dirty="0">
              <a:solidFill>
                <a:srgbClr val="89999A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 algn="r" defTabSz="862019" rtl="0" eaLnBrk="1" fontAlgn="auto" latinLnBrk="0" hangingPunct="1">
              <a:lnSpc>
                <a:spcPct val="100000"/>
              </a:lnSpc>
              <a:spcBef>
                <a:spcPts val="943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rgbClr val="89999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With effect from 1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7057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318479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4" name="Google Shape;310;g24f4eefcc81_0_431">
            <a:extLst>
              <a:ext uri="{FF2B5EF4-FFF2-40B4-BE49-F238E27FC236}">
                <a16:creationId xmlns:a16="http://schemas.microsoft.com/office/drawing/2014/main" id="{56FD33A0-5BAF-8FB4-AA98-121B9A212CF6}"/>
              </a:ext>
            </a:extLst>
          </p:cNvPr>
          <p:cNvSpPr txBox="1"/>
          <p:nvPr/>
        </p:nvSpPr>
        <p:spPr>
          <a:xfrm>
            <a:off x="4111647" y="2747635"/>
            <a:ext cx="6895336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Nathan Talbott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Partner, Head of Commercial Litigation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T: 01926 880661</a:t>
            </a:r>
            <a:endParaRPr sz="24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E: nathan.talbott@wrighthassall.co.uk</a:t>
            </a:r>
            <a:endParaRPr sz="24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 descr="A person in a suit sitting on a table&#10;&#10;Description automatically generated">
            <a:extLst>
              <a:ext uri="{FF2B5EF4-FFF2-40B4-BE49-F238E27FC236}">
                <a16:creationId xmlns:a16="http://schemas.microsoft.com/office/drawing/2014/main" id="{DB95C8CC-0F5F-A737-5072-D049EBDBE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r="15673"/>
          <a:stretch/>
        </p:blipFill>
        <p:spPr>
          <a:xfrm>
            <a:off x="1962803" y="2944835"/>
            <a:ext cx="1755248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-131651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WELCOME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FFFF"/>
                </a:solidFill>
                <a:sym typeface="Open Sans"/>
              </a:rPr>
              <a:t>Nathan Talbott, Wright Hassall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2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140725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THANK YOU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4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218546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LUNCH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3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207D11-F6C6-726D-51B9-EAD117D23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61380"/>
              </p:ext>
            </p:extLst>
          </p:nvPr>
        </p:nvGraphicFramePr>
        <p:xfrm>
          <a:off x="305513" y="351662"/>
          <a:ext cx="11580974" cy="573821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96185">
                  <a:extLst>
                    <a:ext uri="{9D8B030D-6E8A-4147-A177-3AD203B41FA5}">
                      <a16:colId xmlns:a16="http://schemas.microsoft.com/office/drawing/2014/main" val="2389056584"/>
                    </a:ext>
                  </a:extLst>
                </a:gridCol>
                <a:gridCol w="3469212">
                  <a:extLst>
                    <a:ext uri="{9D8B030D-6E8A-4147-A177-3AD203B41FA5}">
                      <a16:colId xmlns:a16="http://schemas.microsoft.com/office/drawing/2014/main" val="785087844"/>
                    </a:ext>
                  </a:extLst>
                </a:gridCol>
                <a:gridCol w="5915577">
                  <a:extLst>
                    <a:ext uri="{9D8B030D-6E8A-4147-A177-3AD203B41FA5}">
                      <a16:colId xmlns:a16="http://schemas.microsoft.com/office/drawing/2014/main" val="3447363876"/>
                    </a:ext>
                  </a:extLst>
                </a:gridCol>
              </a:tblGrid>
              <a:tr h="439418">
                <a:tc>
                  <a:txBody>
                    <a:bodyPr/>
                    <a:lstStyle/>
                    <a:p>
                      <a:endParaRPr lang="en-GB" sz="1500" b="0" dirty="0">
                        <a:solidFill>
                          <a:srgbClr val="1E3547"/>
                        </a:solidFill>
                      </a:endParaRPr>
                    </a:p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9AM – 9.30AM</a:t>
                      </a:r>
                    </a:p>
                    <a:p>
                      <a:endParaRPr lang="en-GB" sz="1500" b="0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COFFEE &amp; REGISTRATION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1" i="1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011502"/>
                  </a:ext>
                </a:extLst>
              </a:tr>
              <a:tr h="526220"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9.30AM – 10AM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WELCOME &amp; KEYNOTE ADDRESS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NATHAN TALBOTT, WRIGHT HASSALL &amp; </a:t>
                      </a:r>
                      <a:br>
                        <a:rPr lang="en-GB" sz="1500" b="0" i="1" dirty="0">
                          <a:solidFill>
                            <a:srgbClr val="1E3547"/>
                          </a:solidFill>
                        </a:rPr>
                      </a:br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PJ KIRBY KC, GATEHOUSE CHAMBERS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437076"/>
                  </a:ext>
                </a:extLst>
              </a:tr>
              <a:tr h="1183995"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10AM – 11AM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BREAKOUT SESSIONS: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CONTRACTUAL DISUPTES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CORPORATE DISPUTES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0" i="1" dirty="0">
                        <a:solidFill>
                          <a:srgbClr val="1E3547"/>
                        </a:solidFill>
                      </a:endParaRPr>
                    </a:p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RHYS JARMAN &amp; IAIN COLVILLE, WRIGHT HASSALL (LECTURE THEATRE)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PARMINDER TAKHAR, WRIGHT HASSALL (THIS ROOM)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510963"/>
                  </a:ext>
                </a:extLst>
              </a:tr>
              <a:tr h="439418"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10.55AM – 11.05AM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COFFEE BREAK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0" i="1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78476"/>
                  </a:ext>
                </a:extLst>
              </a:tr>
              <a:tr h="1183995"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11.05AM – 12PM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1" dirty="0">
                        <a:solidFill>
                          <a:srgbClr val="1E3547"/>
                        </a:solidFill>
                      </a:endParaRPr>
                    </a:p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BREAKOUT SESSIONS: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CONTRACTUAL DISUPTES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AI</a:t>
                      </a:r>
                    </a:p>
                    <a:p>
                      <a:endParaRPr lang="en-GB" sz="1500" b="1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0" i="1" dirty="0">
                        <a:solidFill>
                          <a:srgbClr val="1E3547"/>
                        </a:solidFill>
                      </a:endParaRPr>
                    </a:p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RHYS JARMAN &amp; IAIN COLVILLE, WRIGHT HASSALL (LECTURE THEATRE)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LUKE MOULTON, WRIGHT HASSALL (THIS ROOM)</a:t>
                      </a:r>
                    </a:p>
                    <a:p>
                      <a:endParaRPr lang="en-GB" sz="1500" b="0" i="1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081407"/>
                  </a:ext>
                </a:extLst>
              </a:tr>
              <a:tr h="745478"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12PM - 1PM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PANEL SESSION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LED BY NATHAN TALBOTT, WRIGHT HASSALL WITH</a:t>
                      </a:r>
                    </a:p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DR INEZ BROWN, IOD &amp; TESSA MCINNES, NATIONAL GRID &amp; </a:t>
                      </a:r>
                    </a:p>
                    <a:p>
                      <a:r>
                        <a:rPr lang="en-GB" sz="1500" b="0" i="1" dirty="0">
                          <a:solidFill>
                            <a:srgbClr val="1E3547"/>
                          </a:solidFill>
                        </a:rPr>
                        <a:t>ANN CRITCHELL-WARD, WRIGHT HASSALL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745790"/>
                  </a:ext>
                </a:extLst>
              </a:tr>
              <a:tr h="439418">
                <a:tc>
                  <a:txBody>
                    <a:bodyPr/>
                    <a:lstStyle/>
                    <a:p>
                      <a:endParaRPr lang="en-GB" sz="1500" b="0" dirty="0">
                        <a:solidFill>
                          <a:srgbClr val="1E3547"/>
                        </a:solidFill>
                      </a:endParaRPr>
                    </a:p>
                    <a:p>
                      <a:r>
                        <a:rPr lang="en-GB" sz="1500" b="0" dirty="0">
                          <a:solidFill>
                            <a:srgbClr val="1E3547"/>
                          </a:solidFill>
                        </a:rPr>
                        <a:t>1PM – 2PM</a:t>
                      </a:r>
                    </a:p>
                    <a:p>
                      <a:endParaRPr lang="en-GB" sz="1500" b="0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rgbClr val="1E3547"/>
                          </a:solidFill>
                        </a:rPr>
                        <a:t>LUNCH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500" b="1" i="1" dirty="0">
                        <a:solidFill>
                          <a:srgbClr val="1E3547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307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62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-131651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KEYNOTE ADDRESS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FFFF"/>
                </a:solidFill>
                <a:sym typeface="Open Sans"/>
              </a:rPr>
              <a:t>PJ Kirby KC, Gatehouse Chambers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6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1133097"/>
            <a:ext cx="12198094" cy="499556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60706" y="2981458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BREAKOUT SESSIONS: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CONTRACTUAL DISUPTES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3200" i="1" dirty="0">
                <a:solidFill>
                  <a:srgbClr val="FFFFFF"/>
                </a:solidFill>
              </a:rPr>
              <a:t>RHYS JARMAN &amp; IAIN COLVILLE,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r>
              <a:rPr lang="en-GB" sz="3200" i="1" dirty="0">
                <a:solidFill>
                  <a:srgbClr val="FFFFFF"/>
                </a:solidFill>
              </a:rPr>
              <a:t>(LECTURE THEATRE)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sz="3200" i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CORPORATE &amp; SHAREHOLDER DISPUTES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i="1" dirty="0">
                <a:solidFill>
                  <a:srgbClr val="FFFFFF"/>
                </a:solidFill>
              </a:rPr>
              <a:t>PARMINDER TAKHAR,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r>
              <a:rPr lang="en-GB" sz="3200" i="1" dirty="0">
                <a:solidFill>
                  <a:srgbClr val="FFFFFF"/>
                </a:solidFill>
              </a:rPr>
              <a:t>(THIS ROOM)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4180C1-CE69-DACE-F874-2AA246248550}"/>
              </a:ext>
            </a:extLst>
          </p:cNvPr>
          <p:cNvSpPr/>
          <p:nvPr/>
        </p:nvSpPr>
        <p:spPr>
          <a:xfrm>
            <a:off x="9103228" y="186890"/>
            <a:ext cx="3066473" cy="6132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DA0D6-BD09-C6FC-5464-E05BBA4D7BF9}"/>
              </a:ext>
            </a:extLst>
          </p:cNvPr>
          <p:cNvSpPr/>
          <p:nvPr/>
        </p:nvSpPr>
        <p:spPr>
          <a:xfrm>
            <a:off x="6073701" y="186890"/>
            <a:ext cx="3066473" cy="6132946"/>
          </a:xfrm>
          <a:prstGeom prst="rect">
            <a:avLst/>
          </a:prstGeom>
          <a:solidFill>
            <a:srgbClr val="D3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24EF2-B028-9DDA-7ED8-C4FB81A030B4}"/>
              </a:ext>
            </a:extLst>
          </p:cNvPr>
          <p:cNvSpPr/>
          <p:nvPr/>
        </p:nvSpPr>
        <p:spPr>
          <a:xfrm>
            <a:off x="3029527" y="184728"/>
            <a:ext cx="3066473" cy="6132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E8ECA8-26DB-B7C2-77DB-85225E5A0352}"/>
              </a:ext>
            </a:extLst>
          </p:cNvPr>
          <p:cNvSpPr/>
          <p:nvPr/>
        </p:nvSpPr>
        <p:spPr>
          <a:xfrm>
            <a:off x="0" y="184728"/>
            <a:ext cx="3066473" cy="6132946"/>
          </a:xfrm>
          <a:prstGeom prst="rect">
            <a:avLst/>
          </a:prstGeom>
          <a:solidFill>
            <a:srgbClr val="D3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8745D-AF38-6499-CFC5-F5A4273F0194}"/>
              </a:ext>
            </a:extLst>
          </p:cNvPr>
          <p:cNvSpPr txBox="1"/>
          <p:nvPr/>
        </p:nvSpPr>
        <p:spPr>
          <a:xfrm>
            <a:off x="9293953" y="451534"/>
            <a:ext cx="48768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AI </a:t>
            </a:r>
          </a:p>
          <a:p>
            <a:r>
              <a:rPr lang="en-GB" sz="1800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11.05AM - THIS ROOM</a:t>
            </a:r>
          </a:p>
          <a:p>
            <a:endParaRPr lang="en-GB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Alyssa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Kharwa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Anil Sohal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Claire Nichol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Claire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Johnson-Cole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Daniel Goodall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David Hunt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Dawn Lodge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Hannah Wright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John Rimmer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Julia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Berridge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 Mitchell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 Moran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Michaela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Meeraus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Naomi Wood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Neil Hopkins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Nick Wright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Phil Hodges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Sandi Haigh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Shree Dhar Bhatia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Wenhao</a:t>
            </a: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 Lyu</a:t>
            </a:r>
          </a:p>
          <a:p>
            <a:endParaRPr lang="en-GB" sz="18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sz="18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A60AB-6991-55B8-339A-A839845194F4}"/>
              </a:ext>
            </a:extLst>
          </p:cNvPr>
          <p:cNvSpPr txBox="1"/>
          <p:nvPr/>
        </p:nvSpPr>
        <p:spPr>
          <a:xfrm>
            <a:off x="6135115" y="489524"/>
            <a:ext cx="3066473" cy="53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CONTRACTUAL DISUPTES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11.05AM - UPSTAIRS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1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Adrian Pym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Alan Walker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Brian Lewis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Bridget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Deith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Charlotte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Lepora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Geraldine Evans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Gugu Sibanda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Henry Pocock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James Jobling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Jim Goudie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Jonathan Griffiths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Lily Samuels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Mark Lawal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Nicola Keable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Parveen Sidhu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Richard Moxon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3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3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2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8745D-AF38-6499-CFC5-F5A4273F0194}"/>
              </a:ext>
            </a:extLst>
          </p:cNvPr>
          <p:cNvSpPr txBox="1"/>
          <p:nvPr/>
        </p:nvSpPr>
        <p:spPr>
          <a:xfrm>
            <a:off x="3048001" y="451534"/>
            <a:ext cx="2780144" cy="658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CORPORATE DISPUTES</a:t>
            </a:r>
          </a:p>
          <a:p>
            <a:r>
              <a:rPr lang="en-GB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10AM - THIS ROOM</a:t>
            </a:r>
          </a:p>
          <a:p>
            <a:endParaRPr lang="en-GB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Alan Walker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Adrian Pym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Anil Sohal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Brian Lewis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Bridget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Deith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E354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Charlotte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Lepora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1E354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Daniel Goodall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Geraldine Evans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Gugu Sibanda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Henry Pocock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James Jobling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Jim Goudie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John Rimmer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Jonathan Griffiths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Lily Samuels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Mark Lawal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Nicola Keable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Parveen Sidhu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Richard Moxon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Shree Dhar Bhatia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Steve Compton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Wenhao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3547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Lyu</a:t>
            </a:r>
            <a:endParaRPr lang="en-GB" sz="11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sz="11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sz="11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A60AB-6991-55B8-339A-A839845194F4}"/>
              </a:ext>
            </a:extLst>
          </p:cNvPr>
          <p:cNvSpPr txBox="1"/>
          <p:nvPr/>
        </p:nvSpPr>
        <p:spPr>
          <a:xfrm>
            <a:off x="83127" y="471052"/>
            <a:ext cx="3038764" cy="4635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CONTRACTUAL DISUPTES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10AM - UPSTAIRS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3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Claire Nichol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Claire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Johnson-Cole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David Hunt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Dawn Lodge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Hannah Wright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Julia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Berridge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 Mitchell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 Moran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Michaela </a:t>
            </a:r>
            <a:r>
              <a:rPr lang="en-GB" sz="1100" dirty="0" err="1">
                <a:solidFill>
                  <a:srgbClr val="1E3547"/>
                </a:solidFill>
                <a:latin typeface="+mj-lt"/>
                <a:ea typeface="+mj-ea"/>
                <a:cs typeface="+mj-cs"/>
              </a:rPr>
              <a:t>Meeraus</a:t>
            </a:r>
            <a:endParaRPr lang="en-GB" sz="11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Naomi Wood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Neil Hopkins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Nick Wright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Phil Hodges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00" dirty="0">
                <a:solidFill>
                  <a:srgbClr val="1E3547"/>
                </a:solidFill>
                <a:latin typeface="+mj-lt"/>
                <a:ea typeface="+mj-ea"/>
                <a:cs typeface="+mj-cs"/>
              </a:rPr>
              <a:t>Sandi Haigh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300" b="1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1200" dirty="0">
              <a:solidFill>
                <a:srgbClr val="1E3547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9484E-ED27-14EF-BDD5-C4F92A72E465}"/>
              </a:ext>
            </a:extLst>
          </p:cNvPr>
          <p:cNvCxnSpPr/>
          <p:nvPr/>
        </p:nvCxnSpPr>
        <p:spPr>
          <a:xfrm>
            <a:off x="6083429" y="0"/>
            <a:ext cx="22299" cy="6517532"/>
          </a:xfrm>
          <a:prstGeom prst="line">
            <a:avLst/>
          </a:prstGeom>
          <a:ln w="50800">
            <a:solidFill>
              <a:srgbClr val="1E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6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oogle Shape;222;g24f4eefcc81_0_258">
            <a:extLst>
              <a:ext uri="{FF2B5EF4-FFF2-40B4-BE49-F238E27FC236}">
                <a16:creationId xmlns:a16="http://schemas.microsoft.com/office/drawing/2014/main" id="{C81013EA-7E2E-56D5-0FB6-8935D42EAE36}"/>
              </a:ext>
            </a:extLst>
          </p:cNvPr>
          <p:cNvSpPr txBox="1"/>
          <p:nvPr/>
        </p:nvSpPr>
        <p:spPr>
          <a:xfrm>
            <a:off x="1404344" y="2504171"/>
            <a:ext cx="911661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CORPORATE &amp; SHAREHOLDER DISPUTES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Google Shape;223;g24f4eefcc81_0_258">
            <a:extLst>
              <a:ext uri="{FF2B5EF4-FFF2-40B4-BE49-F238E27FC236}">
                <a16:creationId xmlns:a16="http://schemas.microsoft.com/office/drawing/2014/main" id="{9A4CBC8B-A959-F6AD-B875-3A364001C03D}"/>
              </a:ext>
            </a:extLst>
          </p:cNvPr>
          <p:cNvSpPr txBox="1"/>
          <p:nvPr/>
        </p:nvSpPr>
        <p:spPr>
          <a:xfrm>
            <a:off x="2045279" y="3856331"/>
            <a:ext cx="82182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WITH PARMINDER TAKHAR &amp; NATHAN TALBOTT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73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2207602"/>
            <a:ext cx="12198094" cy="231003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97280" y="218727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rPr>
              <a:t>COFFEE BREAK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223;g24f4eefcc81_0_258">
            <a:extLst>
              <a:ext uri="{FF2B5EF4-FFF2-40B4-BE49-F238E27FC236}">
                <a16:creationId xmlns:a16="http://schemas.microsoft.com/office/drawing/2014/main" id="{1C5113A8-B284-A7A2-EE5E-B6E52A4ED1F4}"/>
              </a:ext>
            </a:extLst>
          </p:cNvPr>
          <p:cNvSpPr txBox="1"/>
          <p:nvPr/>
        </p:nvSpPr>
        <p:spPr>
          <a:xfrm>
            <a:off x="1100051" y="3614842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0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leaves in the air&#10;&#10;Description automatically generated">
            <a:extLst>
              <a:ext uri="{FF2B5EF4-FFF2-40B4-BE49-F238E27FC236}">
                <a16:creationId xmlns:a16="http://schemas.microsoft.com/office/drawing/2014/main" id="{2790D6D0-B489-3185-384D-F088FC33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0" b="41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17" name="Picture 16" descr="A black and blue logo&#10;&#10;Description automatically generated">
            <a:extLst>
              <a:ext uri="{FF2B5EF4-FFF2-40B4-BE49-F238E27FC236}">
                <a16:creationId xmlns:a16="http://schemas.microsoft.com/office/drawing/2014/main" id="{16A17B43-234D-4B5A-3239-102025D0D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30" y="578959"/>
            <a:ext cx="3478285" cy="554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7CF41F-7172-134A-401E-87302BD4C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4" y="6721322"/>
            <a:ext cx="12192000" cy="1809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11DE9C-3193-6AE8-B617-0B04CFFA8EE9}"/>
              </a:ext>
            </a:extLst>
          </p:cNvPr>
          <p:cNvSpPr/>
          <p:nvPr/>
        </p:nvSpPr>
        <p:spPr>
          <a:xfrm>
            <a:off x="-6094" y="1133097"/>
            <a:ext cx="12198094" cy="499556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Google Shape;222;g24f4eefcc81_0_258">
            <a:extLst>
              <a:ext uri="{FF2B5EF4-FFF2-40B4-BE49-F238E27FC236}">
                <a16:creationId xmlns:a16="http://schemas.microsoft.com/office/drawing/2014/main" id="{64A71C84-370F-45FF-983F-929C0D5360D4}"/>
              </a:ext>
            </a:extLst>
          </p:cNvPr>
          <p:cNvSpPr txBox="1"/>
          <p:nvPr/>
        </p:nvSpPr>
        <p:spPr>
          <a:xfrm>
            <a:off x="1060706" y="2981458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BREAKOUT SESSIONS: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CONTRACTUAL DISUPTES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3200" i="1" dirty="0">
                <a:solidFill>
                  <a:srgbClr val="FFFFFF"/>
                </a:solidFill>
              </a:rPr>
              <a:t>RHYS JARMAN &amp; IAIN COLVILLE,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r>
              <a:rPr lang="en-GB" sz="3200" i="1" dirty="0">
                <a:solidFill>
                  <a:srgbClr val="FFFFFF"/>
                </a:solidFill>
              </a:rPr>
              <a:t>(LECTURE THEATRE)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i="1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GENERATIVE AI, DIGITAL DISPUTES &amp; THE LAW</a:t>
            </a:r>
          </a:p>
          <a:p>
            <a:pPr indent="0" algn="ctr" fontAlgn="auto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None/>
              <a:tabLst/>
              <a:defRPr/>
            </a:pPr>
            <a:r>
              <a:rPr lang="en-GB" sz="3200" i="1" dirty="0">
                <a:solidFill>
                  <a:srgbClr val="FFFFFF"/>
                </a:solidFill>
              </a:rPr>
              <a:t>LUKE MOULTON, WRIGHT HASSALL </a:t>
            </a:r>
            <a:br>
              <a:rPr lang="en-GB" sz="3200" i="1" dirty="0">
                <a:solidFill>
                  <a:srgbClr val="FFFFFF"/>
                </a:solidFill>
              </a:rPr>
            </a:br>
            <a:r>
              <a:rPr lang="en-GB" sz="3200" i="1" dirty="0">
                <a:solidFill>
                  <a:srgbClr val="FFFFFF"/>
                </a:solidFill>
              </a:rPr>
              <a:t>(THIS ROOM)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227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1000</Words>
  <Application>Microsoft Office PowerPoint</Application>
  <PresentationFormat>Widescreen</PresentationFormat>
  <Paragraphs>220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Ullah</dc:creator>
  <cp:lastModifiedBy>Sarah Jordan</cp:lastModifiedBy>
  <cp:revision>60</cp:revision>
  <dcterms:created xsi:type="dcterms:W3CDTF">2024-04-23T15:31:33Z</dcterms:created>
  <dcterms:modified xsi:type="dcterms:W3CDTF">2024-11-19T22:31:40Z</dcterms:modified>
</cp:coreProperties>
</file>